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1130" r:id="rId2"/>
    <p:sldId id="1318" r:id="rId3"/>
    <p:sldId id="1319" r:id="rId4"/>
    <p:sldId id="1314" r:id="rId5"/>
    <p:sldId id="1167" r:id="rId6"/>
    <p:sldId id="1177" r:id="rId7"/>
    <p:sldId id="1186" r:id="rId8"/>
    <p:sldId id="1305" r:id="rId9"/>
    <p:sldId id="1306" r:id="rId10"/>
    <p:sldId id="1307" r:id="rId11"/>
    <p:sldId id="1308" r:id="rId12"/>
    <p:sldId id="1309" r:id="rId13"/>
    <p:sldId id="1312" r:id="rId14"/>
    <p:sldId id="1187" r:id="rId15"/>
    <p:sldId id="1320" r:id="rId16"/>
    <p:sldId id="1188" r:id="rId17"/>
    <p:sldId id="1189" r:id="rId18"/>
    <p:sldId id="1321" r:id="rId19"/>
    <p:sldId id="1298" r:id="rId20"/>
    <p:sldId id="1301" r:id="rId21"/>
    <p:sldId id="1316" r:id="rId22"/>
    <p:sldId id="1317" r:id="rId23"/>
    <p:sldId id="1315" r:id="rId24"/>
    <p:sldId id="1182" r:id="rId25"/>
    <p:sldId id="1153" r:id="rId26"/>
  </p:sldIdLst>
  <p:sldSz cx="9144000" cy="5143500" type="screen16x9"/>
  <p:notesSz cx="6802438" cy="9934575"/>
  <p:embeddedFontLst>
    <p:embeddedFont>
      <p:font typeface="HY견고딕" panose="02030600000101010101" pitchFamily="18" charset="-127"/>
      <p:regular r:id="rId29"/>
    </p:embeddedFont>
    <p:embeddedFont>
      <p:font typeface="HY헤드라인M" panose="02030600000101010101" pitchFamily="18" charset="-127"/>
      <p:regular r:id="rId30"/>
    </p:embeddedFont>
    <p:embeddedFont>
      <p:font typeface="나눔바른고딕" panose="020B0603020101020101" pitchFamily="50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39" userDrawn="1">
          <p15:clr>
            <a:srgbClr val="A4A3A4"/>
          </p15:clr>
        </p15:guide>
        <p15:guide id="3" orient="horz" pos="3129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7F"/>
    <a:srgbClr val="9FA1A0"/>
    <a:srgbClr val="000000"/>
    <a:srgbClr val="F95135"/>
    <a:srgbClr val="0B6C97"/>
    <a:srgbClr val="CCCCFF"/>
    <a:srgbClr val="FFFFFF"/>
    <a:srgbClr val="009999"/>
    <a:srgbClr val="109BDA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448B2-8D21-473C-AE94-CD0CB7DA450F}" v="23" dt="2019-02-19T05:55:15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56" autoAdjust="0"/>
    <p:restoredTop sz="95320" autoAdjust="0"/>
  </p:normalViewPr>
  <p:slideViewPr>
    <p:cSldViewPr showGuides="1">
      <p:cViewPr varScale="1">
        <p:scale>
          <a:sx n="150" d="100"/>
          <a:sy n="150" d="100"/>
        </p:scale>
        <p:origin x="180" y="120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6"/>
        <p:guide pos="2139"/>
        <p:guide orient="horz" pos="312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29C4B05B-8D09-4AFB-9536-5AFD741E29DD}"/>
  </pc:docChgLst>
  <pc:docChgLst>
    <pc:chgData name="김효관" userId="5d412245-c878-4bfb-b3ad-7c3e81fe34ff" providerId="ADAL" clId="{DFE448B2-8D21-473C-AE94-CD0CB7DA450F}"/>
    <pc:docChg chg="custSel modSld">
      <pc:chgData name="김효관" userId="5d412245-c878-4bfb-b3ad-7c3e81fe34ff" providerId="ADAL" clId="{DFE448B2-8D21-473C-AE94-CD0CB7DA450F}" dt="2019-02-19T05:55:18.803" v="310" actId="14100"/>
      <pc:docMkLst>
        <pc:docMk/>
      </pc:docMkLst>
      <pc:sldChg chg="addSp modSp">
        <pc:chgData name="김효관" userId="5d412245-c878-4bfb-b3ad-7c3e81fe34ff" providerId="ADAL" clId="{DFE448B2-8D21-473C-AE94-CD0CB7DA450F}" dt="2019-02-19T05:55:18.803" v="310" actId="14100"/>
        <pc:sldMkLst>
          <pc:docMk/>
          <pc:sldMk cId="920640211" sldId="1312"/>
        </pc:sldMkLst>
        <pc:spChg chg="add mod">
          <ac:chgData name="김효관" userId="5d412245-c878-4bfb-b3ad-7c3e81fe34ff" providerId="ADAL" clId="{DFE448B2-8D21-473C-AE94-CD0CB7DA450F}" dt="2019-02-19T05:55:18.803" v="310" actId="14100"/>
          <ac:spMkLst>
            <pc:docMk/>
            <pc:sldMk cId="920640211" sldId="1312"/>
            <ac:spMk id="18" creationId="{502A1CE8-0FD1-4C1F-AC2E-20F237DFCE0A}"/>
          </ac:spMkLst>
        </pc:spChg>
        <pc:spChg chg="mod">
          <ac:chgData name="김효관" userId="5d412245-c878-4bfb-b3ad-7c3e81fe34ff" providerId="ADAL" clId="{DFE448B2-8D21-473C-AE94-CD0CB7DA450F}" dt="2019-02-19T05:53:46.250" v="2" actId="1076"/>
          <ac:spMkLst>
            <pc:docMk/>
            <pc:sldMk cId="920640211" sldId="1312"/>
            <ac:spMk id="33" creationId="{00000000-0000-0000-0000-000000000000}"/>
          </ac:spMkLst>
        </pc:spChg>
        <pc:picChg chg="mod modCrop">
          <ac:chgData name="김효관" userId="5d412245-c878-4bfb-b3ad-7c3e81fe34ff" providerId="ADAL" clId="{DFE448B2-8D21-473C-AE94-CD0CB7DA450F}" dt="2019-02-19T05:53:43.275" v="1" actId="14100"/>
          <ac:picMkLst>
            <pc:docMk/>
            <pc:sldMk cId="920640211" sldId="1312"/>
            <ac:picMk id="13" creationId="{00000000-0000-0000-0000-000000000000}"/>
          </ac:picMkLst>
        </pc:picChg>
      </pc:sldChg>
    </pc:docChg>
  </pc:docChgLst>
  <pc:docChgLst>
    <pc:chgData name="김효관 " userId="5d412245-c878-4bfb-b3ad-7c3e81fe34ff" providerId="ADAL" clId="{29C4B05B-8D09-4AFB-9536-5AFD741E29DD}"/>
  </pc:docChgLst>
  <pc:docChgLst>
    <pc:chgData name="김효관" userId="5d412245-c878-4bfb-b3ad-7c3e81fe34ff" providerId="ADAL" clId="{8E8C2856-BCE7-4897-AB3B-C2DCB0791FCE}"/>
  </pc:docChgLst>
  <pc:docChgLst>
    <pc:chgData name="김효관" userId="5d412245-c878-4bfb-b3ad-7c3e81fe34ff" providerId="ADAL" clId="{20E8C9F1-ABDA-4681-B5A7-41AC8E36E533}"/>
  </pc:docChgLst>
  <pc:docChgLst>
    <pc:chgData name="김효관 " userId="5d412245-c878-4bfb-b3ad-7c3e81fe34ff" providerId="ADAL" clId="{73F59B57-34C8-4811-8FB2-0A89EAAEA7A0}"/>
  </pc:docChgLst>
  <pc:docChgLst>
    <pc:chgData name="김효관 " userId="5d412245-c878-4bfb-b3ad-7c3e81fe34ff" providerId="ADAL" clId="{37636F1A-5381-4938-A258-5B71F4BDFBEA}"/>
  </pc:docChgLst>
  <pc:docChgLst>
    <pc:chgData name="김효관 " userId="5d412245-c878-4bfb-b3ad-7c3e81fe34ff" providerId="ADAL" clId="{04936CC0-9223-4E6B-92B3-C432A2201F0B}"/>
  </pc:docChgLst>
  <pc:docChgLst>
    <pc:chgData name="김효관" userId="5d412245-c878-4bfb-b3ad-7c3e81fe34ff" providerId="ADAL" clId="{04936CC0-9223-4E6B-92B3-C432A2201F0B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63" y="0"/>
            <a:ext cx="2946875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37289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63" y="9437289"/>
            <a:ext cx="2946875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975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1462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20235"/>
            <a:ext cx="5442586" cy="446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35702"/>
            <a:ext cx="2946876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975" y="9435702"/>
            <a:ext cx="2946876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147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526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730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865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571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6125"/>
            <a:ext cx="6619875" cy="37242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3022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6125"/>
            <a:ext cx="6619875" cy="37242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3124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6125"/>
            <a:ext cx="6619875" cy="37242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9833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314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75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456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11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23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522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63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hyperlink" Target="https://www.continuum.io/download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hyperlink" Target="https://www.continuum.io/downloads" TargetMode="Externa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hyperlink" Target="http://www.google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scikit-learn.org/stable/modules/classes.html" TargetMode="External"/><Relationship Id="rId4" Type="http://schemas.openxmlformats.org/officeDocument/2006/relationships/hyperlink" Target="http://scikit-learn.org/stable/documenta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nKIu9yen5nc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9912" y="1341581"/>
            <a:ext cx="4642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</a:t>
            </a:r>
            <a:endParaRPr lang="en-US" altLang="ko-KR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40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4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인가</a:t>
            </a:r>
            <a:r>
              <a:rPr lang="en-US" altLang="ko-KR" sz="4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866887" y="3056143"/>
            <a:ext cx="1130439" cy="448437"/>
            <a:chOff x="6415417" y="2896898"/>
            <a:chExt cx="1130439" cy="448437"/>
          </a:xfrm>
        </p:grpSpPr>
        <p:sp>
          <p:nvSpPr>
            <p:cNvPr id="4" name="직사각형 3"/>
            <p:cNvSpPr/>
            <p:nvPr/>
          </p:nvSpPr>
          <p:spPr>
            <a:xfrm>
              <a:off x="6415417" y="2945225"/>
              <a:ext cx="11304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2000" spc="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258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 순서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641118" y="1780861"/>
            <a:ext cx="2412240" cy="50663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아나콘다 설치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641118" y="2778027"/>
            <a:ext cx="2412240" cy="498392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파이참</a:t>
            </a:r>
            <a:r>
              <a: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74ADAB-426F-48E7-97C1-0F13165A6894}"/>
              </a:ext>
            </a:extLst>
          </p:cNvPr>
          <p:cNvSpPr txBox="1"/>
          <p:nvPr/>
        </p:nvSpPr>
        <p:spPr>
          <a:xfrm>
            <a:off x="641118" y="3801731"/>
            <a:ext cx="2412240" cy="570219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Ipython</a:t>
            </a:r>
            <a:r>
              <a:rPr lang="en-US" altLang="ko-KR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Notebook</a:t>
            </a:r>
            <a:r>
              <a:rPr lang="en-US" altLang="ko-KR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(Jupyter</a:t>
            </a:r>
            <a:r>
              <a:rPr lang="en-US" altLang="ko-KR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ko-KR" altLang="en-US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실행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3285191" y="1779662"/>
            <a:ext cx="5328592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레드햇에서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만든 설치소프트웨어로</a:t>
            </a:r>
            <a:endParaRPr lang="en-US" altLang="ko-KR" b="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수학이나 과학에 관련된 필수 라이브러리를 묶어서 배포한 버전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3262917" y="2768584"/>
            <a:ext cx="5328592" cy="507835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제트브레인에서 만든 </a:t>
            </a:r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파이썬용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통합 개발환경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(IDE)</a:t>
            </a:r>
          </a:p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*IDE: Integrated Development Environment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3262917" y="3809404"/>
            <a:ext cx="5328592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Interactive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한 환경의 </a:t>
            </a:r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파이썬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개발환경으로 </a:t>
            </a:r>
            <a:endParaRPr lang="en-US" altLang="ko-KR" b="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코드자동완성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줄단위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실행등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개발환경 제공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863" y="1995781"/>
            <a:ext cx="332185" cy="105207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863" y="3031747"/>
            <a:ext cx="332185" cy="10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95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아나콘다 설치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4"/>
                </a:rPr>
                <a:t>다운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91434"/>
            <a:ext cx="6844144" cy="302835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 bwMode="auto">
          <a:xfrm>
            <a:off x="2483768" y="2787774"/>
            <a:ext cx="1944216" cy="122413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3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95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아나콘다 설치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4"/>
                </a:rPr>
                <a:t>다운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15055"/>
            <a:ext cx="207688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2" y="1315055"/>
            <a:ext cx="205655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1282835"/>
            <a:ext cx="2117366" cy="1656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0" y="3034710"/>
            <a:ext cx="2065701" cy="1623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71" y="3009852"/>
            <a:ext cx="2055774" cy="1648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3014435"/>
            <a:ext cx="2117366" cy="1644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41" y="1646546"/>
            <a:ext cx="332185" cy="105207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85" y="1659025"/>
            <a:ext cx="332185" cy="105207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42" y="3299441"/>
            <a:ext cx="332185" cy="105207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240" y="3198093"/>
            <a:ext cx="332185" cy="1052076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 bwMode="auto">
          <a:xfrm>
            <a:off x="3476662" y="3356776"/>
            <a:ext cx="2021382" cy="1015174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6033781" y="1934107"/>
            <a:ext cx="2071096" cy="42161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08870" y="285938"/>
            <a:ext cx="3240360" cy="7848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Just Me </a:t>
            </a:r>
            <a:r>
              <a:rPr lang="ko-KR" altLang="en-US" sz="1100"/>
              <a:t>로 해도 상관없음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All User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</a:t>
            </a:r>
            <a:r>
              <a:rPr lang="ko-KR" altLang="en-US" sz="1100"/>
              <a:t>관리자모드</a:t>
            </a:r>
            <a:endParaRPr lang="en-US" altLang="ko-KR" sz="1100"/>
          </a:p>
          <a:p>
            <a:r>
              <a:rPr lang="en-US" altLang="ko-KR" sz="1100"/>
              <a:t>Just Me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cmd</a:t>
            </a:r>
            <a:r>
              <a:rPr lang="ko-KR" altLang="en-US" sz="1100"/>
              <a:t> 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3473859" y="4751085"/>
            <a:ext cx="202418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** </a:t>
            </a:r>
            <a:r>
              <a:rPr lang="ko-KR" altLang="en-US" sz="1100"/>
              <a:t>중요</a:t>
            </a:r>
            <a:r>
              <a:rPr lang="en-US" altLang="ko-KR" sz="1100"/>
              <a:t>!!!! </a:t>
            </a:r>
            <a:r>
              <a:rPr lang="ko-KR" altLang="en-US" sz="1100"/>
              <a:t>환경설정 꼭 체크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7769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702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399" y="2542129"/>
            <a:ext cx="2768594" cy="194184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4556" y="1849997"/>
            <a:ext cx="332185" cy="105207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97" y="2714977"/>
            <a:ext cx="332185" cy="10520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10416" t="1" r="46024" b="54154"/>
          <a:stretch/>
        </p:blipFill>
        <p:spPr>
          <a:xfrm>
            <a:off x="6234808" y="2525910"/>
            <a:ext cx="1991707" cy="15924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r="75344" b="84309"/>
          <a:stretch/>
        </p:blipFill>
        <p:spPr>
          <a:xfrm>
            <a:off x="636077" y="1263970"/>
            <a:ext cx="2403145" cy="7990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77" y="2542128"/>
            <a:ext cx="1991707" cy="122492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23" y="2633351"/>
            <a:ext cx="332185" cy="10520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3647" y="3819172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서버 실행 화면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39222" y="4515966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b="0" dirty="0" err="1">
                <a:latin typeface="돋움" pitchFamily="50" charset="-127"/>
                <a:ea typeface="돋움" pitchFamily="50" charset="-127"/>
              </a:rPr>
              <a:t>Ipython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 notebook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자동 실행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(Python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생성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5736" y="4143312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샘플코드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테스트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2A1CE8-0FD1-4C1F-AC2E-20F237DFCE0A}"/>
              </a:ext>
            </a:extLst>
          </p:cNvPr>
          <p:cNvSpPr/>
          <p:nvPr/>
        </p:nvSpPr>
        <p:spPr bwMode="auto">
          <a:xfrm>
            <a:off x="5346195" y="1399257"/>
            <a:ext cx="2880320" cy="893433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실행 전 크롬 브라우저를 설치하고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크롬을 기본 브라우저로 설정해 주세요</a:t>
            </a:r>
            <a:endParaRPr kumimoji="1" lang="en-US" altLang="ko-KR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  <a:hlinkClick r:id="rId9"/>
              </a:rPr>
              <a:t>www.google.com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 접속 후</a:t>
            </a:r>
            <a:endParaRPr kumimoji="1" lang="en-US" altLang="ko-KR" sz="10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indent="-228600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“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크롬 기본 브라우저 설정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”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검색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!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64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0794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Numpy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677162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빠르고 효율적인 다차원 배열 객체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555601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 또는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배열간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연산 수행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42461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Read/Write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781291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선형대수 계산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난수발생기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는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수학연산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2601792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 연계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028" y="1427376"/>
            <a:ext cx="3741787" cy="2604598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962C0-B8EB-4630-B695-631AB540CE7E}"/>
              </a:ext>
            </a:extLst>
          </p:cNvPr>
          <p:cNvSpPr txBox="1"/>
          <p:nvPr/>
        </p:nvSpPr>
        <p:spPr>
          <a:xfrm>
            <a:off x="4860032" y="4092781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숫자 데이터만 불러옴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EDA0D6-5477-4A0C-B0A1-5702DD038373}"/>
              </a:ext>
            </a:extLst>
          </p:cNvPr>
          <p:cNvSpPr txBox="1"/>
          <p:nvPr/>
        </p:nvSpPr>
        <p:spPr>
          <a:xfrm>
            <a:off x="645797" y="4274405"/>
            <a:ext cx="1465466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pip install numpy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32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숫자형 데이터를 다른 구분자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tab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등으로 구분후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데이터를 불러와 보세요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56696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49904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pandas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936305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고성능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배열계산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및 데이터 조작 라이브러리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653133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스프레드시트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RDB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접근 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510369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고성능 </a:t>
              </a:r>
              <a:r>
                <a:rPr lang="ko-KR" altLang="en-US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시계열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처리 기능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527802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데이터프레임과  연계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5461780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금융 데이터 분석용 툴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D076EE-DEE1-428E-80F0-FC8CAADB9F88}"/>
              </a:ext>
            </a:extLst>
          </p:cNvPr>
          <p:cNvSpPr txBox="1"/>
          <p:nvPr/>
        </p:nvSpPr>
        <p:spPr>
          <a:xfrm>
            <a:off x="645797" y="4274405"/>
            <a:ext cx="233653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pip install pandas</a:t>
            </a:r>
          </a:p>
          <a:p>
            <a:r>
              <a:rPr lang="en-US" altLang="ko-KR"/>
              <a:t>pip install pandas-datareader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F08CE-FC60-4FF1-A8CA-8B51382E62BC}"/>
              </a:ext>
            </a:extLst>
          </p:cNvPr>
          <p:cNvSpPr/>
          <p:nvPr/>
        </p:nvSpPr>
        <p:spPr>
          <a:xfrm>
            <a:off x="3077552" y="4227363"/>
            <a:ext cx="2155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https://pandas.pydata.org/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227" y="1392985"/>
            <a:ext cx="2613462" cy="355602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55541" y="4712072"/>
            <a:ext cx="5192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*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한글깨짐 현상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→ read or write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시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(pd.tocsv) encoding=“ms949”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적용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6411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matplotlib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85620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그래프나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 데이터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시각화용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라이브러리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566438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차트 예제 활용가능함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482B1-EEE0-4CB3-B2B6-52F00E76325C}"/>
              </a:ext>
            </a:extLst>
          </p:cNvPr>
          <p:cNvSpPr txBox="1"/>
          <p:nvPr/>
        </p:nvSpPr>
        <p:spPr>
          <a:xfrm>
            <a:off x="665693" y="2753792"/>
            <a:ext cx="163217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pip</a:t>
            </a:r>
            <a:r>
              <a:rPr lang="ko-KR" altLang="en-US" b="0"/>
              <a:t> </a:t>
            </a:r>
            <a:r>
              <a:rPr lang="en-US" altLang="ko-KR" b="0"/>
              <a:t>install</a:t>
            </a:r>
            <a:r>
              <a:rPr lang="ko-KR" altLang="en-US" b="0"/>
              <a:t> </a:t>
            </a:r>
            <a:r>
              <a:rPr lang="en-US" altLang="ko-KR" b="0"/>
              <a:t>matplotlib</a:t>
            </a:r>
            <a:endParaRPr lang="ko-KR" altLang="en-US" b="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10A0D2-ACBA-4BA1-8950-01AE1A923041}"/>
              </a:ext>
            </a:extLst>
          </p:cNvPr>
          <p:cNvSpPr/>
          <p:nvPr/>
        </p:nvSpPr>
        <p:spPr>
          <a:xfrm>
            <a:off x="641117" y="3286076"/>
            <a:ext cx="3192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https://matplotlib.org/gallery/index.html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F9D70A-E3C9-413D-ACFF-CA80811E7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880" y="1337770"/>
            <a:ext cx="2982426" cy="35374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39" y="3928983"/>
            <a:ext cx="4153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*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한글깨짐 현상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→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폰트적용 필요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(malgun.ttf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파일 적용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x = np.linspace(1,20,2)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y = x ** 2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활용하여 문제를 차트를 그리세요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45055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440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scikit-learn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900496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싸이킷 런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 머신러닝 라이브러리 정석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983422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클러스터링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및 결과검증 기능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482B1-EEE0-4CB3-B2B6-52F00E76325C}"/>
              </a:ext>
            </a:extLst>
          </p:cNvPr>
          <p:cNvSpPr txBox="1"/>
          <p:nvPr/>
        </p:nvSpPr>
        <p:spPr>
          <a:xfrm>
            <a:off x="665693" y="2753792"/>
            <a:ext cx="404848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pip install –U scikit-learn scipy matplotlib scikit-image</a:t>
            </a:r>
          </a:p>
          <a:p>
            <a:endParaRPr lang="en-US" altLang="ko-KR" b="0"/>
          </a:p>
          <a:p>
            <a:r>
              <a:rPr lang="en-US" altLang="ko-KR" b="0"/>
              <a:t>pip install pandas</a:t>
            </a:r>
            <a:endParaRPr lang="ko-KR" altLang="en-US" b="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1EFA20-19C8-4185-B9A0-941F9B350D97}"/>
              </a:ext>
            </a:extLst>
          </p:cNvPr>
          <p:cNvSpPr/>
          <p:nvPr/>
        </p:nvSpPr>
        <p:spPr>
          <a:xfrm>
            <a:off x="634243" y="3775656"/>
            <a:ext cx="3887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관련문서</a:t>
            </a:r>
            <a:endParaRPr lang="en-US" altLang="ko-KR"/>
          </a:p>
          <a:p>
            <a:r>
              <a:rPr lang="en-US" altLang="ko-KR">
                <a:hlinkClick r:id="rId4"/>
              </a:rPr>
              <a:t>http://scikit-learn.org/stable/documentation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사용자가이드</a:t>
            </a:r>
            <a:endParaRPr lang="en-US" altLang="ko-KR"/>
          </a:p>
          <a:p>
            <a:r>
              <a:rPr lang="en-US" altLang="ko-KR">
                <a:hlinkClick r:id="rId5"/>
              </a:rPr>
              <a:t>http://scikit-learn.org/stable/modules/classes.html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F129F8-4349-409D-B5E8-73EB8E18D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152" y="1239186"/>
            <a:ext cx="2691463" cy="36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4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B4AEA-B6E5-4907-A5FA-064F0D083A07}"/>
              </a:ext>
            </a:extLst>
          </p:cNvPr>
          <p:cNvSpPr txBox="1"/>
          <p:nvPr/>
        </p:nvSpPr>
        <p:spPr>
          <a:xfrm>
            <a:off x="467544" y="554509"/>
            <a:ext cx="87849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50" kern="0">
                <a:cs typeface="Arial"/>
                <a:sym typeface="Arial"/>
              </a:rPr>
              <a:t>김효관교수</a:t>
            </a:r>
            <a:endParaRPr kumimoji="0" lang="en-US" altLang="ko-KR" sz="1050" kern="0">
              <a:cs typeface="Arial"/>
              <a:sym typeface="Arial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050" kern="0">
                <a:cs typeface="Arial"/>
                <a:sym typeface="Arial"/>
              </a:rPr>
              <a:t>(</a:t>
            </a:r>
            <a:r>
              <a:rPr kumimoji="0" lang="ko-KR" altLang="en-US" sz="1050" kern="0" dirty="0">
                <a:cs typeface="Arial"/>
                <a:sym typeface="Arial"/>
              </a:rPr>
              <a:t>現 </a:t>
            </a:r>
            <a:r>
              <a:rPr kumimoji="0" lang="ko-KR" altLang="en-US" sz="1050" kern="0" dirty="0" err="1">
                <a:cs typeface="Arial"/>
                <a:sym typeface="Arial"/>
              </a:rPr>
              <a:t>한국폴리텍대학</a:t>
            </a:r>
            <a:r>
              <a:rPr kumimoji="0" lang="ko-KR" altLang="en-US" sz="1050" kern="0" dirty="0">
                <a:cs typeface="Arial"/>
                <a:sym typeface="Arial"/>
              </a:rPr>
              <a:t> 스마트금융과 교수</a:t>
            </a:r>
            <a:r>
              <a:rPr kumimoji="0" lang="en-US" altLang="ko-KR" sz="1050" kern="0" dirty="0">
                <a:cs typeface="Arial"/>
                <a:sym typeface="Arial"/>
              </a:rPr>
              <a:t>, </a:t>
            </a:r>
            <a:r>
              <a:rPr kumimoji="0" lang="ko-KR" altLang="en-US" sz="1050" kern="0" dirty="0">
                <a:cs typeface="Arial"/>
                <a:sym typeface="Arial"/>
              </a:rPr>
              <a:t>前 </a:t>
            </a:r>
            <a:r>
              <a:rPr kumimoji="0" lang="ko-KR" altLang="en-US" sz="1050" kern="0">
                <a:cs typeface="Arial"/>
                <a:sym typeface="Arial"/>
              </a:rPr>
              <a:t>삼성</a:t>
            </a:r>
            <a:r>
              <a:rPr kumimoji="0" lang="en-US" altLang="ko-KR" sz="1050" kern="0">
                <a:cs typeface="Arial"/>
                <a:sym typeface="Arial"/>
              </a:rPr>
              <a:t>SDS(2011~2017) </a:t>
            </a:r>
            <a:r>
              <a:rPr kumimoji="0" lang="ko-KR" altLang="en-US" sz="1050" kern="0">
                <a:cs typeface="Arial"/>
                <a:sym typeface="Arial"/>
              </a:rPr>
              <a:t>데이터 분석</a:t>
            </a:r>
            <a:r>
              <a:rPr kumimoji="0" lang="en-US" altLang="ko-KR" sz="1050" kern="0">
                <a:cs typeface="Arial"/>
                <a:sym typeface="Arial"/>
              </a:rPr>
              <a:t>, </a:t>
            </a:r>
            <a:r>
              <a:rPr kumimoji="0" lang="ko-KR" altLang="en-US" sz="1050" kern="0">
                <a:cs typeface="Arial"/>
                <a:sym typeface="Arial"/>
              </a:rPr>
              <a:t>도담시스템스</a:t>
            </a:r>
            <a:r>
              <a:rPr kumimoji="0" lang="en-US" altLang="ko-KR" sz="1050" kern="0">
                <a:cs typeface="Arial"/>
                <a:sym typeface="Arial"/>
              </a:rPr>
              <a:t>(2007~2010) </a:t>
            </a:r>
            <a:r>
              <a:rPr kumimoji="0" lang="ko-KR" altLang="en-US" sz="1050" kern="0">
                <a:cs typeface="Arial"/>
                <a:sym typeface="Arial"/>
              </a:rPr>
              <a:t>항공기 모델개발</a:t>
            </a:r>
            <a:endParaRPr kumimoji="0" lang="ko-KR" altLang="en-US" sz="1050" kern="0" dirty="0">
              <a:cs typeface="Arial"/>
              <a:sym typeface="Arial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2842" y="2742074"/>
            <a:ext cx="6427630" cy="1077218"/>
            <a:chOff x="2392842" y="2223323"/>
            <a:chExt cx="6427630" cy="1077218"/>
          </a:xfrm>
        </p:grpSpPr>
        <p:sp>
          <p:nvSpPr>
            <p:cNvPr id="6" name="직사각형 5"/>
            <p:cNvSpPr/>
            <p:nvPr/>
          </p:nvSpPr>
          <p:spPr>
            <a:xfrm>
              <a:off x="2483768" y="2223323"/>
              <a:ext cx="633670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전 법인 수요예측 </a:t>
              </a:r>
              <a:r>
                <a:rPr kumimoji="0" lang="ko-KR" altLang="en-US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모델</a:t>
              </a:r>
              <a:r>
                <a:rPr kumimoji="0" lang="en-US" altLang="ko-KR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 </a:t>
              </a:r>
              <a:r>
                <a:rPr kumimoji="0" lang="ko-KR" altLang="en-US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및 시스템 개발 </a:t>
              </a:r>
              <a:endParaRPr kumimoji="0" lang="ko-KR" altLang="en-US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>
                  <a:cs typeface="Arial"/>
                  <a:sym typeface="Arial"/>
                </a:rPr>
                <a:t>- </a:t>
              </a:r>
              <a:r>
                <a:rPr kumimoji="0" lang="ko-KR" altLang="en-US" sz="1000" b="0" kern="0">
                  <a:cs typeface="Arial"/>
                  <a:sym typeface="Arial"/>
                </a:rPr>
                <a:t>전 법인 전략제품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(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모바일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, TV,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냉장고</a:t>
              </a:r>
              <a:r>
                <a:rPr kumimoji="0" lang="en-US" altLang="ko-KR" sz="1000" b="0" kern="0">
                  <a:cs typeface="Arial"/>
                  <a:sym typeface="Arial"/>
                </a:rPr>
                <a:t>, </a:t>
              </a:r>
              <a:r>
                <a:rPr kumimoji="0" lang="ko-KR" altLang="en-US" sz="1000" b="0" kern="0">
                  <a:cs typeface="Arial"/>
                  <a:sym typeface="Arial"/>
                </a:rPr>
                <a:t>세탁기 등</a:t>
              </a:r>
              <a:r>
                <a:rPr kumimoji="0" lang="en-US" altLang="ko-KR" sz="1000" b="0" kern="0">
                  <a:cs typeface="Arial"/>
                  <a:sym typeface="Arial"/>
                </a:rPr>
                <a:t>)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에 대한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 </a:t>
              </a:r>
              <a:r>
                <a:rPr kumimoji="0" lang="ko-KR" altLang="en-US" sz="1000" b="0" kern="0" dirty="0" err="1">
                  <a:cs typeface="Arial"/>
                  <a:sym typeface="Arial"/>
                </a:rPr>
                <a:t>주별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판매량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Baseline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예측 모델 설계 및 개발</a:t>
              </a:r>
              <a:endParaRPr kumimoji="0" lang="en-US" altLang="ko-KR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-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북미법인 가전제품 </a:t>
              </a:r>
              <a:r>
                <a:rPr kumimoji="0" lang="ko-KR" altLang="en-US" sz="1000" b="0" kern="0" dirty="0" err="1">
                  <a:cs typeface="Arial"/>
                  <a:sym typeface="Arial"/>
                </a:rPr>
                <a:t>주별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예측 모델 설계 및 개발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(Home Depot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Order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기반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 To Door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배송 체계 구현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)</a:t>
              </a:r>
              <a:endParaRPr kumimoji="0" lang="ko-KR" altLang="en-US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en-US" altLang="ko-KR" sz="1000" b="0" kern="0" dirty="0">
                  <a:cs typeface="Arial"/>
                  <a:sym typeface="Arial"/>
                </a:rPr>
                <a:t> -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인도법인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Sell-out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기반 수요예측 및 가격 시뮬레이션 모델 설계 </a:t>
              </a:r>
              <a:r>
                <a:rPr kumimoji="0" lang="ko-KR" altLang="en-US" sz="1000" b="0" kern="0">
                  <a:cs typeface="Arial"/>
                  <a:sym typeface="Arial"/>
                </a:rPr>
                <a:t>및 개발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5400000">
              <a:off x="2386309" y="2337820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sp>
        <p:nvSpPr>
          <p:cNvPr id="8" name="십자형 7"/>
          <p:cNvSpPr/>
          <p:nvPr/>
        </p:nvSpPr>
        <p:spPr>
          <a:xfrm>
            <a:off x="345380" y="629004"/>
            <a:ext cx="103316" cy="92078"/>
          </a:xfrm>
          <a:prstGeom prst="plus">
            <a:avLst>
              <a:gd name="adj" fmla="val 32335"/>
            </a:avLst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392842" y="3798878"/>
            <a:ext cx="6077646" cy="584775"/>
            <a:chOff x="2392842" y="3219822"/>
            <a:chExt cx="6077646" cy="584775"/>
          </a:xfrm>
        </p:grpSpPr>
        <p:sp>
          <p:nvSpPr>
            <p:cNvPr id="13" name="직사각형 12"/>
            <p:cNvSpPr/>
            <p:nvPr/>
          </p:nvSpPr>
          <p:spPr>
            <a:xfrm>
              <a:off x="2483768" y="3219822"/>
              <a:ext cx="59867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미주 </a:t>
              </a:r>
              <a:r>
                <a:rPr kumimoji="0" lang="en-US" altLang="ko-KR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Sprint </a:t>
              </a: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사 단말기 신호 분석</a:t>
              </a:r>
              <a:endParaRPr kumimoji="0" lang="en-US" altLang="ko-KR" sz="1000" u="sng" kern="0">
                <a:uFill>
                  <a:solidFill>
                    <a:srgbClr val="000000"/>
                  </a:solidFill>
                </a:uFill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>
                  <a:cs typeface="Arial"/>
                  <a:sym typeface="Arial"/>
                </a:rPr>
                <a:t> </a:t>
              </a:r>
              <a:r>
                <a:rPr kumimoji="0" lang="en-US" altLang="ko-KR" sz="1000" b="0" kern="0">
                  <a:cs typeface="Arial"/>
                  <a:sym typeface="Arial"/>
                </a:rPr>
                <a:t>- </a:t>
              </a:r>
              <a:r>
                <a:rPr kumimoji="0" lang="ko-KR" altLang="en-US" sz="1000" b="0" kern="0">
                  <a:cs typeface="Arial"/>
                  <a:sym typeface="Arial"/>
                </a:rPr>
                <a:t>통신 단말기 로그를 분석하여 통신 불량 위치 지역 분석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2386309" y="333431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99025" y="808497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400"/>
          </a:p>
        </p:txBody>
      </p:sp>
      <p:pic>
        <p:nvPicPr>
          <p:cNvPr id="16" name="_x229966392" descr="EMB00002b6873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1" y="1552819"/>
            <a:ext cx="1116013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392842" y="4363239"/>
            <a:ext cx="4662926" cy="584775"/>
            <a:chOff x="2392842" y="3723878"/>
            <a:chExt cx="4662926" cy="584775"/>
          </a:xfrm>
        </p:grpSpPr>
        <p:sp>
          <p:nvSpPr>
            <p:cNvPr id="18" name="이등변 삼각형 17"/>
            <p:cNvSpPr/>
            <p:nvPr/>
          </p:nvSpPr>
          <p:spPr>
            <a:xfrm rot="5400000">
              <a:off x="2386309" y="3858903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483768" y="3723878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경영혁신 빅데이터 솔루션 도입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오픈소스</a:t>
              </a:r>
              <a:r>
                <a:rPr kumimoji="0" lang="en-US" altLang="ko-KR" sz="1000" b="0" kern="0">
                  <a:cs typeface="Arial"/>
                  <a:sym typeface="Arial"/>
                </a:rPr>
                <a:t>(Spark, Hadoop, Hive </a:t>
              </a:r>
              <a:r>
                <a:rPr kumimoji="0" lang="ko-KR" altLang="en-US" sz="1000" b="0" kern="0">
                  <a:cs typeface="Arial"/>
                  <a:sym typeface="Arial"/>
                </a:rPr>
                <a:t>등</a:t>
              </a:r>
              <a:r>
                <a:rPr kumimoji="0" lang="en-US" altLang="ko-KR" sz="1000" b="0" kern="0">
                  <a:cs typeface="Arial"/>
                  <a:sym typeface="Arial"/>
                </a:rPr>
                <a:t>) </a:t>
              </a:r>
              <a:r>
                <a:rPr kumimoji="0" lang="ko-KR" altLang="en-US" sz="1000" b="0" kern="0">
                  <a:cs typeface="Arial"/>
                  <a:sym typeface="Arial"/>
                </a:rPr>
                <a:t>활용한 빅데이터 분석 플랫폼 구축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392842" y="2177713"/>
            <a:ext cx="5851566" cy="584775"/>
            <a:chOff x="2392842" y="1635646"/>
            <a:chExt cx="5851566" cy="584775"/>
          </a:xfrm>
        </p:grpSpPr>
        <p:sp>
          <p:nvSpPr>
            <p:cNvPr id="21" name="이등변 삼각형 20"/>
            <p:cNvSpPr/>
            <p:nvPr/>
          </p:nvSpPr>
          <p:spPr>
            <a:xfrm rot="5400000">
              <a:off x="2386309" y="1770671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83768" y="1635646"/>
              <a:ext cx="57606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</a:t>
              </a:r>
              <a:r>
                <a:rPr kumimoji="0" lang="en-US" altLang="ko-KR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SDS</a:t>
              </a: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 해외법인 내 빅데이터 플랫폼 활용법 교육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브라이틱스 기본 사용법 및 지도학습</a:t>
              </a:r>
              <a:r>
                <a:rPr kumimoji="0" lang="en-US" altLang="ko-KR" sz="1000" b="0" kern="0">
                  <a:cs typeface="Arial"/>
                  <a:sym typeface="Arial"/>
                </a:rPr>
                <a:t>/</a:t>
              </a:r>
              <a:r>
                <a:rPr kumimoji="0" lang="ko-KR" altLang="en-US" sz="1000" b="0" kern="0">
                  <a:cs typeface="Arial"/>
                  <a:sym typeface="Arial"/>
                </a:rPr>
                <a:t>비지도학습</a:t>
              </a:r>
              <a:r>
                <a:rPr kumimoji="0" lang="en-US" altLang="ko-KR" sz="1000" b="0" kern="0">
                  <a:cs typeface="Arial"/>
                  <a:sym typeface="Arial"/>
                </a:rPr>
                <a:t>, R/Python/Scala </a:t>
              </a:r>
              <a:r>
                <a:rPr kumimoji="0" lang="ko-KR" altLang="en-US" sz="1000" b="0" kern="0">
                  <a:cs typeface="Arial"/>
                  <a:sym typeface="Arial"/>
                </a:rPr>
                <a:t>스크립트 사용법 교육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392842" y="1613352"/>
            <a:ext cx="4662926" cy="584775"/>
            <a:chOff x="2392842" y="1161649"/>
            <a:chExt cx="4662926" cy="584775"/>
          </a:xfrm>
        </p:grpSpPr>
        <p:sp>
          <p:nvSpPr>
            <p:cNvPr id="24" name="이등변 삼각형 23"/>
            <p:cNvSpPr/>
            <p:nvPr/>
          </p:nvSpPr>
          <p:spPr>
            <a:xfrm rot="5400000">
              <a:off x="2386309" y="1296674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483768" y="116164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인도법인 고객분석 기술지원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인도 고객 분류모델개발 기술지원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92842" y="1185737"/>
            <a:ext cx="4662926" cy="304955"/>
            <a:chOff x="2392842" y="1161649"/>
            <a:chExt cx="4662926" cy="304955"/>
          </a:xfrm>
        </p:grpSpPr>
        <p:sp>
          <p:nvSpPr>
            <p:cNvPr id="33" name="이등변 삼각형 32"/>
            <p:cNvSpPr/>
            <p:nvPr/>
          </p:nvSpPr>
          <p:spPr>
            <a:xfrm rot="5400000">
              <a:off x="2386309" y="1296674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483768" y="1161649"/>
              <a:ext cx="4572000" cy="3049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금융결제원 빅데이터 분석환경 구성 및 튜닝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00620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첨부 교재 참조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25469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773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(K-Means Clustering)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60064D9-33E9-41B1-8936-13F35711E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563638"/>
            <a:ext cx="7164288" cy="3000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C8A-3FB7-415F-B98B-CF774C7609CE}"/>
              </a:ext>
            </a:extLst>
          </p:cNvPr>
          <p:cNvSpPr txBox="1"/>
          <p:nvPr/>
        </p:nvSpPr>
        <p:spPr>
          <a:xfrm>
            <a:off x="7991872" y="3363838"/>
            <a:ext cx="90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꽃받침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4B362-039B-42C8-85EF-48BC66EA0D00}"/>
              </a:ext>
            </a:extLst>
          </p:cNvPr>
          <p:cNvSpPr txBox="1"/>
          <p:nvPr/>
        </p:nvSpPr>
        <p:spPr>
          <a:xfrm>
            <a:off x="7991871" y="3964112"/>
            <a:ext cx="90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꽃잎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0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773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(K-Means Clustering)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28380" y="2283718"/>
            <a:ext cx="43452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[Step1 – k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개의 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centroid 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무작위 선택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클러스터의 개수를 정함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 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K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개의 초기 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centroid(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중심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)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를 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random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하게 선택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[Step2 – 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클러스터 배정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각각의 객체를 자기자신에서 가장 가까운 </a:t>
            </a:r>
            <a:r>
              <a:rPr kumimoji="1" lang="en-US" altLang="ko-KR" sz="120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centrold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에 할당</a:t>
            </a:r>
            <a:endParaRPr kumimoji="1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같은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에 할당된 객체의 평균을 구한다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[Step3 – </a:t>
            </a:r>
            <a:r>
              <a:rPr kumimoji="1" lang="ko-KR" altLang="en-US" sz="1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센트로이드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재 계산 및 클러스터 재 배정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각 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centroid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의 평균을 중심으로 다시 </a:t>
            </a: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Step2-3 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를 반복</a:t>
            </a:r>
            <a:endParaRPr kumimoji="1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내부 집단간의 유사성이 높고 외부 진단과는 유사성이 낮도록 분류하는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89791-F09F-4640-8801-A4360EE004EA}"/>
              </a:ext>
            </a:extLst>
          </p:cNvPr>
          <p:cNvSpPr txBox="1"/>
          <p:nvPr/>
        </p:nvSpPr>
        <p:spPr>
          <a:xfrm>
            <a:off x="4233706" y="4323210"/>
            <a:ext cx="324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0"/>
              <a:t>수렴조건</a:t>
            </a:r>
            <a:endParaRPr lang="en-US" altLang="ko-KR" sz="800" b="0"/>
          </a:p>
          <a:p>
            <a:r>
              <a:rPr lang="ko-KR" altLang="en-US" sz="800" b="0"/>
              <a:t>다른 클러스터들로 재배치 되는 데이터 포인터 존재 하지 않는경우</a:t>
            </a:r>
            <a:endParaRPr lang="en-US" altLang="ko-KR" sz="800" b="0"/>
          </a:p>
          <a:p>
            <a:r>
              <a:rPr lang="en-US" altLang="ko-KR" sz="800" b="0"/>
              <a:t>Centroids</a:t>
            </a:r>
            <a:r>
              <a:rPr lang="ko-KR" altLang="en-US" sz="800" b="0"/>
              <a:t>가 변경되지 않는경우</a:t>
            </a:r>
            <a:endParaRPr lang="en-US" altLang="ko-KR" sz="800" b="0"/>
          </a:p>
          <a:p>
            <a:r>
              <a:rPr lang="en-US" altLang="ko-KR" sz="800" b="0"/>
              <a:t>Sum of Squre Error </a:t>
            </a:r>
            <a:r>
              <a:rPr lang="ko-KR" altLang="en-US" sz="800" b="0"/>
              <a:t>가 최저 임계치에 도달하는 경우</a:t>
            </a:r>
            <a:endParaRPr lang="ko-KR" altLang="en-US" sz="800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4C2AAC-6F32-4193-B4F3-420AB805D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336" y="4424526"/>
            <a:ext cx="1367000" cy="3821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5747712" y="325592"/>
            <a:ext cx="2880320" cy="75972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단점</a:t>
            </a:r>
            <a:endParaRPr kumimoji="1" lang="en-US" altLang="ko-KR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1000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사용자가 세 개 점을 임의로 선택해야 함</a:t>
            </a:r>
            <a:endParaRPr lang="en-US" altLang="ko-KR" sz="1000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1000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세 개의 점을 </a:t>
            </a:r>
            <a:r>
              <a:rPr lang="ko-KR" altLang="en-US" sz="1000" b="0" dirty="0" err="1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랜덤하게</a:t>
            </a:r>
            <a:r>
              <a:rPr lang="ko-KR" altLang="en-US" sz="1000" b="0" dirty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찍을 때 확실히 안 퍼져있을 때가 있음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7" y="2114874"/>
            <a:ext cx="3410521" cy="25007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83" y="2109788"/>
            <a:ext cx="3387355" cy="25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72920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Segmentation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(SVM, Support Vector Machine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724128" y="1538690"/>
            <a:ext cx="2880320" cy="49025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구분을위해 구분점에 선을 그린 후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분류하는 로직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642360-B261-4E52-A6FB-FE338D36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80" y="1636184"/>
            <a:ext cx="3831302" cy="2235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BE2BB3-83CC-4A21-989F-2B36C4DAA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25" y="2139702"/>
            <a:ext cx="3845848" cy="24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8055503" cy="2961794"/>
            <a:chOff x="641117" y="1410156"/>
            <a:chExt cx="4122064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6259449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프로그래밍은 어렵지 않고 시기가 중요하지 않다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7004450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파이썬은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배우기 쉽고 실무에 많이 활용되는 언어이다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122064" cy="409746"/>
              <a:chOff x="1043031" y="3230975"/>
              <a:chExt cx="12115915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10695696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주요 라이브러리 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numpy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배열연산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), pandas(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조작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), 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matplotlib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차트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기억</a:t>
                </a: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4152232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설치 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아나콘다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파이참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9BAC00-FBF4-4E6F-A65B-929C5C09273D}"/>
              </a:ext>
            </a:extLst>
          </p:cNvPr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0820" y="1798525"/>
            <a:ext cx="7997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쉬는시간 이후  </a:t>
            </a:r>
            <a:r>
              <a:rPr lang="ko-KR" altLang="en-US" sz="24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툴 사용법 및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실습용 데이터를 활용하여 데이터를 불러오는 실습을 하겠습니다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15D64A-5F65-4B97-8632-00629D810538}"/>
              </a:ext>
            </a:extLst>
          </p:cNvPr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B4AEA-B6E5-4907-A5FA-064F0D083A07}"/>
              </a:ext>
            </a:extLst>
          </p:cNvPr>
          <p:cNvSpPr txBox="1"/>
          <p:nvPr/>
        </p:nvSpPr>
        <p:spPr>
          <a:xfrm>
            <a:off x="467544" y="554509"/>
            <a:ext cx="87849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50" kern="0">
                <a:cs typeface="Arial"/>
                <a:sym typeface="Arial"/>
              </a:rPr>
              <a:t>김효관교수</a:t>
            </a:r>
            <a:endParaRPr kumimoji="0" lang="en-US" altLang="ko-KR" sz="1050" kern="0">
              <a:cs typeface="Arial"/>
              <a:sym typeface="Arial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050" kern="0">
                <a:cs typeface="Arial"/>
                <a:sym typeface="Arial"/>
              </a:rPr>
              <a:t>(</a:t>
            </a:r>
            <a:r>
              <a:rPr kumimoji="0" lang="ko-KR" altLang="en-US" sz="1050" kern="0" dirty="0">
                <a:cs typeface="Arial"/>
                <a:sym typeface="Arial"/>
              </a:rPr>
              <a:t>現 </a:t>
            </a:r>
            <a:r>
              <a:rPr kumimoji="0" lang="ko-KR" altLang="en-US" sz="1050" kern="0" dirty="0" err="1">
                <a:cs typeface="Arial"/>
                <a:sym typeface="Arial"/>
              </a:rPr>
              <a:t>한국폴리텍대학</a:t>
            </a:r>
            <a:r>
              <a:rPr kumimoji="0" lang="ko-KR" altLang="en-US" sz="1050" kern="0" dirty="0">
                <a:cs typeface="Arial"/>
                <a:sym typeface="Arial"/>
              </a:rPr>
              <a:t> 스마트금융과 교수</a:t>
            </a:r>
            <a:r>
              <a:rPr kumimoji="0" lang="en-US" altLang="ko-KR" sz="1050" kern="0" dirty="0">
                <a:cs typeface="Arial"/>
                <a:sym typeface="Arial"/>
              </a:rPr>
              <a:t>, </a:t>
            </a:r>
            <a:r>
              <a:rPr kumimoji="0" lang="ko-KR" altLang="en-US" sz="1050" kern="0" dirty="0">
                <a:cs typeface="Arial"/>
                <a:sym typeface="Arial"/>
              </a:rPr>
              <a:t>前 </a:t>
            </a:r>
            <a:r>
              <a:rPr kumimoji="0" lang="ko-KR" altLang="en-US" sz="1050" kern="0">
                <a:cs typeface="Arial"/>
                <a:sym typeface="Arial"/>
              </a:rPr>
              <a:t>삼성</a:t>
            </a:r>
            <a:r>
              <a:rPr kumimoji="0" lang="en-US" altLang="ko-KR" sz="1050" kern="0">
                <a:cs typeface="Arial"/>
                <a:sym typeface="Arial"/>
              </a:rPr>
              <a:t>SDS(2011~2017) </a:t>
            </a:r>
            <a:r>
              <a:rPr kumimoji="0" lang="ko-KR" altLang="en-US" sz="1050" kern="0">
                <a:cs typeface="Arial"/>
                <a:sym typeface="Arial"/>
              </a:rPr>
              <a:t>데이터 분석</a:t>
            </a:r>
            <a:r>
              <a:rPr kumimoji="0" lang="en-US" altLang="ko-KR" sz="1050" kern="0">
                <a:cs typeface="Arial"/>
                <a:sym typeface="Arial"/>
              </a:rPr>
              <a:t>, </a:t>
            </a:r>
            <a:r>
              <a:rPr kumimoji="0" lang="ko-KR" altLang="en-US" sz="1050" kern="0">
                <a:cs typeface="Arial"/>
                <a:sym typeface="Arial"/>
              </a:rPr>
              <a:t>도담시스템스</a:t>
            </a:r>
            <a:r>
              <a:rPr kumimoji="0" lang="en-US" altLang="ko-KR" sz="1050" kern="0">
                <a:cs typeface="Arial"/>
                <a:sym typeface="Arial"/>
              </a:rPr>
              <a:t>(2007~2010) </a:t>
            </a:r>
            <a:r>
              <a:rPr kumimoji="0" lang="ko-KR" altLang="en-US" sz="1050" kern="0">
                <a:cs typeface="Arial"/>
                <a:sym typeface="Arial"/>
              </a:rPr>
              <a:t>항공기 모델개발</a:t>
            </a:r>
            <a:endParaRPr kumimoji="0" lang="ko-KR" altLang="en-US" sz="1050" kern="0" dirty="0">
              <a:cs typeface="Arial"/>
              <a:sym typeface="Arial"/>
            </a:endParaRPr>
          </a:p>
        </p:txBody>
      </p:sp>
      <p:sp>
        <p:nvSpPr>
          <p:cNvPr id="8" name="십자형 7"/>
          <p:cNvSpPr/>
          <p:nvPr/>
        </p:nvSpPr>
        <p:spPr>
          <a:xfrm>
            <a:off x="345380" y="629004"/>
            <a:ext cx="103316" cy="92078"/>
          </a:xfrm>
          <a:prstGeom prst="plus">
            <a:avLst>
              <a:gd name="adj" fmla="val 32335"/>
            </a:avLst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99025" y="808497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400"/>
          </a:p>
        </p:txBody>
      </p:sp>
      <p:pic>
        <p:nvPicPr>
          <p:cNvPr id="16" name="_x229966392" descr="EMB00002b6873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1" y="1552819"/>
            <a:ext cx="1116013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2392842" y="1552819"/>
            <a:ext cx="5393630" cy="400110"/>
            <a:chOff x="2392842" y="4475896"/>
            <a:chExt cx="5393630" cy="400110"/>
          </a:xfrm>
        </p:grpSpPr>
        <p:sp>
          <p:nvSpPr>
            <p:cNvPr id="30" name="이등변 삼각형 29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483768" y="4475896"/>
              <a:ext cx="53027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논문 </a:t>
              </a:r>
              <a:r>
                <a:rPr kumimoji="0" lang="en-US" altLang="ko-KR" sz="1000" kern="0">
                  <a:cs typeface="Arial"/>
                  <a:sym typeface="Arial"/>
                </a:rPr>
                <a:t>:  </a:t>
              </a:r>
              <a:r>
                <a:rPr kumimoji="0" lang="ko-KR" altLang="en-US" sz="1000" kern="0">
                  <a:cs typeface="Arial"/>
                  <a:sym typeface="Arial"/>
                </a:rPr>
                <a:t>예측모델 구축을 위한 분석 단계별 레이아웃 표준화 연구 </a:t>
              </a:r>
              <a:r>
                <a:rPr kumimoji="0" lang="en-US" altLang="ko-KR" sz="1000" kern="0">
                  <a:cs typeface="Arial"/>
                  <a:sym typeface="Arial"/>
                </a:rPr>
                <a:t>2018.10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          빅데이터 </a:t>
              </a:r>
              <a:r>
                <a:rPr kumimoji="0" lang="ko-KR" altLang="en-US" sz="1000" kern="0" dirty="0">
                  <a:cs typeface="Arial"/>
                  <a:sym typeface="Arial"/>
                </a:rPr>
                <a:t>처리 기술을 이용한 진보된 수요예측시스템에 관한 연구</a:t>
              </a:r>
              <a:r>
                <a:rPr kumimoji="0" lang="en-US" altLang="ko-KR" sz="1000" kern="0">
                  <a:cs typeface="Arial"/>
                  <a:sym typeface="Arial"/>
                </a:rPr>
                <a:t>, 2016.12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95870" y="1923678"/>
            <a:ext cx="5393630" cy="246221"/>
            <a:chOff x="2392842" y="4475896"/>
            <a:chExt cx="5393630" cy="246221"/>
          </a:xfrm>
        </p:grpSpPr>
        <p:sp>
          <p:nvSpPr>
            <p:cNvPr id="33" name="이등변 삼각형 32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483768" y="4475896"/>
              <a:ext cx="530270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강의 </a:t>
              </a:r>
              <a:r>
                <a:rPr kumimoji="0" lang="en-US" altLang="ko-KR" sz="1000" kern="0">
                  <a:cs typeface="Arial"/>
                  <a:sym typeface="Arial"/>
                </a:rPr>
                <a:t>:  Spark(Scala), Python, R, </a:t>
              </a:r>
              <a:r>
                <a:rPr kumimoji="0" lang="ko-KR" altLang="en-US" sz="1000" kern="0">
                  <a:cs typeface="Arial"/>
                  <a:sym typeface="Arial"/>
                </a:rPr>
                <a:t>데이터베이스</a:t>
              </a:r>
              <a:r>
                <a:rPr kumimoji="0" lang="en-US" altLang="ko-KR" sz="1000" kern="0">
                  <a:cs typeface="Arial"/>
                  <a:sym typeface="Arial"/>
                </a:rPr>
                <a:t>, </a:t>
              </a:r>
              <a:r>
                <a:rPr kumimoji="0" lang="ko-KR" altLang="en-US" sz="1000" kern="0">
                  <a:cs typeface="Arial"/>
                  <a:sym typeface="Arial"/>
                </a:rPr>
                <a:t>하둡에코시스템</a:t>
              </a:r>
              <a:r>
                <a:rPr kumimoji="0" lang="en-US" altLang="ko-KR" sz="1000" kern="0">
                  <a:cs typeface="Arial"/>
                  <a:sym typeface="Arial"/>
                </a:rPr>
                <a:t>, </a:t>
              </a:r>
              <a:r>
                <a:rPr kumimoji="0" lang="ko-KR" altLang="en-US" sz="1000" kern="0">
                  <a:cs typeface="Arial"/>
                  <a:sym typeface="Arial"/>
                </a:rPr>
                <a:t>스프링</a:t>
              </a:r>
              <a:endParaRPr kumimoji="0" lang="en-US" altLang="ko-KR" sz="1000" kern="0">
                <a:cs typeface="Arial"/>
                <a:sym typeface="Arial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392842" y="1164819"/>
            <a:ext cx="5393630" cy="246221"/>
            <a:chOff x="2392842" y="4475896"/>
            <a:chExt cx="5393630" cy="246221"/>
          </a:xfrm>
        </p:grpSpPr>
        <p:sp>
          <p:nvSpPr>
            <p:cNvPr id="36" name="이등변 삼각형 35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483768" y="4475896"/>
              <a:ext cx="530270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저서 </a:t>
              </a:r>
              <a:r>
                <a:rPr kumimoji="0" lang="en-US" altLang="ko-KR" sz="1000" kern="0">
                  <a:cs typeface="Arial"/>
                  <a:sym typeface="Arial"/>
                </a:rPr>
                <a:t>:  Spark</a:t>
              </a:r>
              <a:r>
                <a:rPr kumimoji="0" lang="ko-KR" altLang="en-US" sz="1000" kern="0">
                  <a:cs typeface="Arial"/>
                  <a:sym typeface="Arial"/>
                </a:rPr>
                <a:t>를 활용한 빅데이터 프로그래밍</a:t>
              </a:r>
              <a:endParaRPr kumimoji="0" lang="en-US" altLang="ko-KR" sz="1000" kern="0">
                <a:cs typeface="Arial"/>
                <a:sym typeface="Arial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627784" y="2263743"/>
          <a:ext cx="6055868" cy="2612263"/>
        </p:xfrm>
        <a:graphic>
          <a:graphicData uri="http://schemas.openxmlformats.org/drawingml/2006/table">
            <a:tbl>
              <a:tblPr/>
              <a:tblGrid>
                <a:gridCol w="2060194">
                  <a:extLst>
                    <a:ext uri="{9D8B030D-6E8A-4147-A177-3AD203B41FA5}">
                      <a16:colId xmlns:a16="http://schemas.microsoft.com/office/drawing/2014/main" val="664467435"/>
                    </a:ext>
                  </a:extLst>
                </a:gridCol>
                <a:gridCol w="2311781">
                  <a:extLst>
                    <a:ext uri="{9D8B030D-6E8A-4147-A177-3AD203B41FA5}">
                      <a16:colId xmlns:a16="http://schemas.microsoft.com/office/drawing/2014/main" val="301919830"/>
                    </a:ext>
                  </a:extLst>
                </a:gridCol>
                <a:gridCol w="1683893">
                  <a:extLst>
                    <a:ext uri="{9D8B030D-6E8A-4147-A177-3AD203B41FA5}">
                      <a16:colId xmlns:a16="http://schemas.microsoft.com/office/drawing/2014/main" val="1562611693"/>
                    </a:ext>
                  </a:extLst>
                </a:gridCol>
              </a:tblGrid>
              <a:tr h="2524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과정명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906347"/>
                  </a:ext>
                </a:extLst>
              </a:tr>
              <a:tr h="2693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한국폴리텍대학 강서캠퍼스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활용 및 코딩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(Spark, Python, R, NodeJS), DB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하둡에코시스템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Spring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2018.3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153638"/>
                  </a:ext>
                </a:extLst>
              </a:tr>
              <a:tr h="2693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CJ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그룹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빅데이터 전문가과정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2018.9, 2018.11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21829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베스핀글로벌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예측로직 및 수요예측 방법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2018.8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417571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데이터스트림즈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플랫폼 및 분석기법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2018.6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655954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한국폴리텍대학 법인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 및 클라우드 이해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2018.5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341712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한국남부발전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방법 및 솔루션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2017.10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74449"/>
                  </a:ext>
                </a:extLst>
              </a:tr>
              <a:tr h="315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Harman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방법 데모 및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2017.8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85435"/>
                  </a:ext>
                </a:extLst>
              </a:tr>
              <a:tr h="315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SDS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솔루션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(Brightics)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해외법인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솔루션 교육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미주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싱가폴 등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2017.3 ~ 2017.11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3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6233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5584" y="2139702"/>
            <a:ext cx="47811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0"/>
              <a:t>hadoopkorea.com</a:t>
            </a:r>
            <a:endParaRPr lang="ko-KR" altLang="en-US" sz="44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1691680" y="3075806"/>
            <a:ext cx="5908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0">
                <a:latin typeface="돋움" pitchFamily="50" charset="-127"/>
                <a:ea typeface="돋움" pitchFamily="50" charset="-127"/>
              </a:rPr>
              <a:t>위 사이트에 접속 후 간단한 설문을 진행해 주세요</a:t>
            </a:r>
            <a:endParaRPr lang="ko-KR" altLang="en-US" sz="2000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786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80569" y="1811801"/>
            <a:ext cx="5043559" cy="2822566"/>
            <a:chOff x="680569" y="1811801"/>
            <a:chExt cx="5043559" cy="282256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08747" y="3585862"/>
              <a:ext cx="5015381" cy="424330"/>
            </a:xfrm>
            <a:prstGeom prst="roundRect">
              <a:avLst>
                <a:gd name="adj" fmla="val 38023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708747" y="4184061"/>
              <a:ext cx="5015381" cy="424330"/>
            </a:xfrm>
            <a:prstGeom prst="roundRect">
              <a:avLst>
                <a:gd name="adj" fmla="val 38023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63443" y="4150005"/>
              <a:ext cx="1840568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  <a:defRPr lang="ko-KR" altLang="en-US"/>
              </a:pPr>
              <a:r>
                <a:rPr lang="ko-KR" altLang="en-US" sz="18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핵심정리 및</a:t>
              </a:r>
              <a:r>
                <a:rPr lang="en-US" altLang="ko-KR" sz="18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Q&amp;A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08747" y="3003037"/>
              <a:ext cx="5015381" cy="424330"/>
            </a:xfrm>
            <a:prstGeom prst="roundRect">
              <a:avLst>
                <a:gd name="adj" fmla="val 38023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63443" y="2968981"/>
              <a:ext cx="1056700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defRPr lang="ko-KR" altLang="en-US"/>
              </a:pPr>
              <a:r>
                <a:rPr lang="ko-KR" altLang="en-US" sz="18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사례 소개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08747" y="2419468"/>
              <a:ext cx="5015381" cy="424330"/>
            </a:xfrm>
            <a:prstGeom prst="roundRect">
              <a:avLst>
                <a:gd name="adj" fmla="val 38023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263443" y="2385412"/>
              <a:ext cx="1313180" cy="4316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  <a:defRPr lang="ko-KR" altLang="en-US"/>
              </a:pPr>
              <a:r>
                <a:rPr lang="ko-KR" altLang="en-US" sz="18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설치 및 설정</a:t>
              </a:r>
              <a:endPara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08747" y="1845857"/>
              <a:ext cx="5015381" cy="424330"/>
            </a:xfrm>
            <a:prstGeom prst="roundRect">
              <a:avLst>
                <a:gd name="adj" fmla="val 38023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7" name="그룹 18"/>
            <p:cNvGrpSpPr>
              <a:grpSpLocks/>
            </p:cNvGrpSpPr>
            <p:nvPr/>
          </p:nvGrpSpPr>
          <p:grpSpPr bwMode="auto">
            <a:xfrm>
              <a:off x="680569" y="1818310"/>
              <a:ext cx="539750" cy="479425"/>
              <a:chOff x="1328347" y="2337753"/>
              <a:chExt cx="541775" cy="535025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1328347" y="2337753"/>
                <a:ext cx="541775" cy="535025"/>
              </a:xfrm>
              <a:prstGeom prst="roundRect">
                <a:avLst>
                  <a:gd name="adj" fmla="val 3232"/>
                </a:avLst>
              </a:prstGeom>
              <a:solidFill>
                <a:schemeClr val="bg1">
                  <a:lumMod val="5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1356631" y="2360655"/>
                <a:ext cx="484393" cy="484312"/>
              </a:xfrm>
              <a:prstGeom prst="roundRect">
                <a:avLst>
                  <a:gd name="adj" fmla="val 3971"/>
                </a:avLst>
              </a:prstGeom>
              <a:gradFill flip="none" rotWithShape="1">
                <a:gsLst>
                  <a:gs pos="100000">
                    <a:srgbClr val="5A95DB"/>
                  </a:gs>
                  <a:gs pos="0">
                    <a:srgbClr val="578DD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8100">
                  <a:srgbClr val="00206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342520" y="2371907"/>
                <a:ext cx="519928" cy="18000"/>
              </a:xfrm>
              <a:prstGeom prst="ellipse">
                <a:avLst/>
              </a:prstGeom>
              <a:gradFill>
                <a:gsLst>
                  <a:gs pos="49600">
                    <a:srgbClr val="FFFFFF"/>
                  </a:gs>
                  <a:gs pos="0">
                    <a:srgbClr val="333333">
                      <a:alpha val="0"/>
                    </a:srgbClr>
                  </a:gs>
                  <a:gs pos="100000">
                    <a:srgbClr val="5F5F5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1371371" y="2374956"/>
                <a:ext cx="457321" cy="437587"/>
              </a:xfrm>
              <a:custGeom>
                <a:avLst/>
                <a:gdLst>
                  <a:gd name="connsiteX0" fmla="*/ 0 w 444500"/>
                  <a:gd name="connsiteY0" fmla="*/ 0 h 444500"/>
                  <a:gd name="connsiteX1" fmla="*/ 444500 w 444500"/>
                  <a:gd name="connsiteY1" fmla="*/ 444500 h 444500"/>
                  <a:gd name="connsiteX2" fmla="*/ 438150 w 444500"/>
                  <a:gd name="connsiteY2" fmla="*/ 25400 h 444500"/>
                  <a:gd name="connsiteX3" fmla="*/ 0 w 444500"/>
                  <a:gd name="connsiteY3" fmla="*/ 0 h 444500"/>
                  <a:gd name="connsiteX0" fmla="*/ 0 w 457383"/>
                  <a:gd name="connsiteY0" fmla="*/ 0 h 444500"/>
                  <a:gd name="connsiteX1" fmla="*/ 444500 w 457383"/>
                  <a:gd name="connsiteY1" fmla="*/ 444500 h 444500"/>
                  <a:gd name="connsiteX2" fmla="*/ 457200 w 457383"/>
                  <a:gd name="connsiteY2" fmla="*/ 6350 h 444500"/>
                  <a:gd name="connsiteX3" fmla="*/ 0 w 457383"/>
                  <a:gd name="connsiteY3" fmla="*/ 0 h 444500"/>
                  <a:gd name="connsiteX0" fmla="*/ 0 w 457584"/>
                  <a:gd name="connsiteY0" fmla="*/ 0 h 444500"/>
                  <a:gd name="connsiteX1" fmla="*/ 454025 w 457584"/>
                  <a:gd name="connsiteY1" fmla="*/ 444500 h 444500"/>
                  <a:gd name="connsiteX2" fmla="*/ 457200 w 457584"/>
                  <a:gd name="connsiteY2" fmla="*/ 6350 h 444500"/>
                  <a:gd name="connsiteX3" fmla="*/ 0 w 457584"/>
                  <a:gd name="connsiteY3" fmla="*/ 0 h 444500"/>
                  <a:gd name="connsiteX0" fmla="*/ 0 w 466725"/>
                  <a:gd name="connsiteY0" fmla="*/ 0 h 441325"/>
                  <a:gd name="connsiteX1" fmla="*/ 466725 w 466725"/>
                  <a:gd name="connsiteY1" fmla="*/ 441325 h 441325"/>
                  <a:gd name="connsiteX2" fmla="*/ 457200 w 466725"/>
                  <a:gd name="connsiteY2" fmla="*/ 6350 h 441325"/>
                  <a:gd name="connsiteX3" fmla="*/ 0 w 466725"/>
                  <a:gd name="connsiteY3" fmla="*/ 0 h 441325"/>
                  <a:gd name="connsiteX0" fmla="*/ 0 w 457584"/>
                  <a:gd name="connsiteY0" fmla="*/ 0 h 438150"/>
                  <a:gd name="connsiteX1" fmla="*/ 454025 w 457584"/>
                  <a:gd name="connsiteY1" fmla="*/ 438150 h 438150"/>
                  <a:gd name="connsiteX2" fmla="*/ 457200 w 457584"/>
                  <a:gd name="connsiteY2" fmla="*/ 6350 h 438150"/>
                  <a:gd name="connsiteX3" fmla="*/ 0 w 457584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584" h="438150">
                    <a:moveTo>
                      <a:pt x="0" y="0"/>
                    </a:moveTo>
                    <a:lnTo>
                      <a:pt x="454025" y="438150"/>
                    </a:lnTo>
                    <a:cubicBezTo>
                      <a:pt x="451908" y="298450"/>
                      <a:pt x="459317" y="146050"/>
                      <a:pt x="457200" y="63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64946" y="1813009"/>
              <a:ext cx="370911" cy="490027"/>
            </a:xfrm>
            <a:prstGeom prst="rect">
              <a:avLst/>
            </a:prstGeom>
            <a:noFill/>
            <a:effectLst>
              <a:outerShdw blurRad="127000" algn="ctr" rotWithShape="0">
                <a:prstClr val="black">
                  <a:alpha val="60000"/>
                </a:prstClr>
              </a:outerShdw>
            </a:effectLst>
          </p:spPr>
          <p:txBody>
            <a:bodyPr wrap="none" lIns="104287" tIns="52144" rIns="104287" bIns="52144" anchor="ctr">
              <a:spAutoFit/>
            </a:bodyPr>
            <a:lstStyle/>
            <a:p>
              <a:pPr algn="ctr" defTabSz="1042872">
                <a:defRPr/>
              </a:pPr>
              <a:r>
                <a:rPr lang="en-US" altLang="ko-KR" sz="2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HY견고딕" pitchFamily="18" charset="-127"/>
                  <a:cs typeface="Times New Roman" pitchFamily="18" charset="0"/>
                </a:rPr>
                <a:t>1</a:t>
              </a:r>
              <a:endPara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endParaRPr>
            </a:p>
          </p:txBody>
        </p:sp>
        <p:grpSp>
          <p:nvGrpSpPr>
            <p:cNvPr id="23" name="그룹 36"/>
            <p:cNvGrpSpPr>
              <a:grpSpLocks/>
            </p:cNvGrpSpPr>
            <p:nvPr/>
          </p:nvGrpSpPr>
          <p:grpSpPr bwMode="auto">
            <a:xfrm>
              <a:off x="680569" y="2395481"/>
              <a:ext cx="539750" cy="479425"/>
              <a:chOff x="1328347" y="2337753"/>
              <a:chExt cx="541775" cy="535025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328347" y="2337753"/>
                <a:ext cx="541775" cy="535025"/>
              </a:xfrm>
              <a:prstGeom prst="roundRect">
                <a:avLst>
                  <a:gd name="adj" fmla="val 3232"/>
                </a:avLst>
              </a:prstGeom>
              <a:solidFill>
                <a:schemeClr val="bg1">
                  <a:lumMod val="5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356631" y="2360655"/>
                <a:ext cx="484393" cy="484312"/>
              </a:xfrm>
              <a:prstGeom prst="roundRect">
                <a:avLst>
                  <a:gd name="adj" fmla="val 3971"/>
                </a:avLst>
              </a:prstGeom>
              <a:gradFill flip="none" rotWithShape="1">
                <a:gsLst>
                  <a:gs pos="100000">
                    <a:srgbClr val="5A95DB"/>
                  </a:gs>
                  <a:gs pos="0">
                    <a:srgbClr val="578DD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8100">
                  <a:srgbClr val="00206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/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1342520" y="2371907"/>
                <a:ext cx="519928" cy="18000"/>
              </a:xfrm>
              <a:prstGeom prst="ellipse">
                <a:avLst/>
              </a:prstGeom>
              <a:gradFill>
                <a:gsLst>
                  <a:gs pos="49600">
                    <a:srgbClr val="FFFFFF"/>
                  </a:gs>
                  <a:gs pos="0">
                    <a:srgbClr val="333333">
                      <a:alpha val="0"/>
                    </a:srgbClr>
                  </a:gs>
                  <a:gs pos="100000">
                    <a:srgbClr val="5F5F5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1371371" y="2374956"/>
                <a:ext cx="457321" cy="437587"/>
              </a:xfrm>
              <a:custGeom>
                <a:avLst/>
                <a:gdLst>
                  <a:gd name="connsiteX0" fmla="*/ 0 w 444500"/>
                  <a:gd name="connsiteY0" fmla="*/ 0 h 444500"/>
                  <a:gd name="connsiteX1" fmla="*/ 444500 w 444500"/>
                  <a:gd name="connsiteY1" fmla="*/ 444500 h 444500"/>
                  <a:gd name="connsiteX2" fmla="*/ 438150 w 444500"/>
                  <a:gd name="connsiteY2" fmla="*/ 25400 h 444500"/>
                  <a:gd name="connsiteX3" fmla="*/ 0 w 444500"/>
                  <a:gd name="connsiteY3" fmla="*/ 0 h 444500"/>
                  <a:gd name="connsiteX0" fmla="*/ 0 w 457383"/>
                  <a:gd name="connsiteY0" fmla="*/ 0 h 444500"/>
                  <a:gd name="connsiteX1" fmla="*/ 444500 w 457383"/>
                  <a:gd name="connsiteY1" fmla="*/ 444500 h 444500"/>
                  <a:gd name="connsiteX2" fmla="*/ 457200 w 457383"/>
                  <a:gd name="connsiteY2" fmla="*/ 6350 h 444500"/>
                  <a:gd name="connsiteX3" fmla="*/ 0 w 457383"/>
                  <a:gd name="connsiteY3" fmla="*/ 0 h 444500"/>
                  <a:gd name="connsiteX0" fmla="*/ 0 w 457584"/>
                  <a:gd name="connsiteY0" fmla="*/ 0 h 444500"/>
                  <a:gd name="connsiteX1" fmla="*/ 454025 w 457584"/>
                  <a:gd name="connsiteY1" fmla="*/ 444500 h 444500"/>
                  <a:gd name="connsiteX2" fmla="*/ 457200 w 457584"/>
                  <a:gd name="connsiteY2" fmla="*/ 6350 h 444500"/>
                  <a:gd name="connsiteX3" fmla="*/ 0 w 457584"/>
                  <a:gd name="connsiteY3" fmla="*/ 0 h 444500"/>
                  <a:gd name="connsiteX0" fmla="*/ 0 w 466725"/>
                  <a:gd name="connsiteY0" fmla="*/ 0 h 441325"/>
                  <a:gd name="connsiteX1" fmla="*/ 466725 w 466725"/>
                  <a:gd name="connsiteY1" fmla="*/ 441325 h 441325"/>
                  <a:gd name="connsiteX2" fmla="*/ 457200 w 466725"/>
                  <a:gd name="connsiteY2" fmla="*/ 6350 h 441325"/>
                  <a:gd name="connsiteX3" fmla="*/ 0 w 466725"/>
                  <a:gd name="connsiteY3" fmla="*/ 0 h 441325"/>
                  <a:gd name="connsiteX0" fmla="*/ 0 w 457584"/>
                  <a:gd name="connsiteY0" fmla="*/ 0 h 438150"/>
                  <a:gd name="connsiteX1" fmla="*/ 454025 w 457584"/>
                  <a:gd name="connsiteY1" fmla="*/ 438150 h 438150"/>
                  <a:gd name="connsiteX2" fmla="*/ 457200 w 457584"/>
                  <a:gd name="connsiteY2" fmla="*/ 6350 h 438150"/>
                  <a:gd name="connsiteX3" fmla="*/ 0 w 457584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584" h="438150">
                    <a:moveTo>
                      <a:pt x="0" y="0"/>
                    </a:moveTo>
                    <a:lnTo>
                      <a:pt x="454025" y="438150"/>
                    </a:lnTo>
                    <a:cubicBezTo>
                      <a:pt x="451908" y="298450"/>
                      <a:pt x="459317" y="146050"/>
                      <a:pt x="457200" y="63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764946" y="2390441"/>
              <a:ext cx="370911" cy="490027"/>
            </a:xfrm>
            <a:prstGeom prst="rect">
              <a:avLst/>
            </a:prstGeom>
            <a:noFill/>
            <a:effectLst>
              <a:outerShdw blurRad="127000" algn="ctr" rotWithShape="0">
                <a:prstClr val="black">
                  <a:alpha val="60000"/>
                </a:prstClr>
              </a:outerShdw>
            </a:effectLst>
          </p:spPr>
          <p:txBody>
            <a:bodyPr wrap="none" lIns="104287" tIns="52144" rIns="104287" bIns="52144" anchor="ctr">
              <a:spAutoFit/>
            </a:bodyPr>
            <a:lstStyle/>
            <a:p>
              <a:pPr algn="ctr" defTabSz="1042872">
                <a:defRPr/>
              </a:pPr>
              <a:r>
                <a:rPr lang="en-US" altLang="ko-KR" sz="2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HY견고딕" pitchFamily="18" charset="-127"/>
                  <a:cs typeface="Times New Roman" pitchFamily="18" charset="0"/>
                </a:rPr>
                <a:t>2</a:t>
              </a:r>
              <a:endPara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endParaRPr>
            </a:p>
          </p:txBody>
        </p:sp>
        <p:grpSp>
          <p:nvGrpSpPr>
            <p:cNvPr id="29" name="그룹 45"/>
            <p:cNvGrpSpPr>
              <a:grpSpLocks/>
            </p:cNvGrpSpPr>
            <p:nvPr/>
          </p:nvGrpSpPr>
          <p:grpSpPr bwMode="auto">
            <a:xfrm>
              <a:off x="680569" y="2981268"/>
              <a:ext cx="539750" cy="477838"/>
              <a:chOff x="1328347" y="2337753"/>
              <a:chExt cx="541775" cy="535025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1328347" y="2337753"/>
                <a:ext cx="541775" cy="535025"/>
              </a:xfrm>
              <a:prstGeom prst="roundRect">
                <a:avLst>
                  <a:gd name="adj" fmla="val 3232"/>
                </a:avLst>
              </a:prstGeom>
              <a:solidFill>
                <a:schemeClr val="bg1">
                  <a:lumMod val="5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1356631" y="2360655"/>
                <a:ext cx="484393" cy="484312"/>
              </a:xfrm>
              <a:prstGeom prst="roundRect">
                <a:avLst>
                  <a:gd name="adj" fmla="val 3971"/>
                </a:avLst>
              </a:prstGeom>
              <a:gradFill flip="none" rotWithShape="1">
                <a:gsLst>
                  <a:gs pos="100000">
                    <a:srgbClr val="5A95DB"/>
                  </a:gs>
                  <a:gs pos="0">
                    <a:srgbClr val="578DD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8100">
                  <a:srgbClr val="00206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/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1342520" y="2371907"/>
                <a:ext cx="519928" cy="18000"/>
              </a:xfrm>
              <a:prstGeom prst="ellipse">
                <a:avLst/>
              </a:prstGeom>
              <a:gradFill>
                <a:gsLst>
                  <a:gs pos="49600">
                    <a:srgbClr val="FFFFFF"/>
                  </a:gs>
                  <a:gs pos="0">
                    <a:srgbClr val="333333">
                      <a:alpha val="0"/>
                    </a:srgbClr>
                  </a:gs>
                  <a:gs pos="100000">
                    <a:srgbClr val="5F5F5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1371371" y="2375081"/>
                <a:ext cx="457321" cy="437262"/>
              </a:xfrm>
              <a:custGeom>
                <a:avLst/>
                <a:gdLst>
                  <a:gd name="connsiteX0" fmla="*/ 0 w 444500"/>
                  <a:gd name="connsiteY0" fmla="*/ 0 h 444500"/>
                  <a:gd name="connsiteX1" fmla="*/ 444500 w 444500"/>
                  <a:gd name="connsiteY1" fmla="*/ 444500 h 444500"/>
                  <a:gd name="connsiteX2" fmla="*/ 438150 w 444500"/>
                  <a:gd name="connsiteY2" fmla="*/ 25400 h 444500"/>
                  <a:gd name="connsiteX3" fmla="*/ 0 w 444500"/>
                  <a:gd name="connsiteY3" fmla="*/ 0 h 444500"/>
                  <a:gd name="connsiteX0" fmla="*/ 0 w 457383"/>
                  <a:gd name="connsiteY0" fmla="*/ 0 h 444500"/>
                  <a:gd name="connsiteX1" fmla="*/ 444500 w 457383"/>
                  <a:gd name="connsiteY1" fmla="*/ 444500 h 444500"/>
                  <a:gd name="connsiteX2" fmla="*/ 457200 w 457383"/>
                  <a:gd name="connsiteY2" fmla="*/ 6350 h 444500"/>
                  <a:gd name="connsiteX3" fmla="*/ 0 w 457383"/>
                  <a:gd name="connsiteY3" fmla="*/ 0 h 444500"/>
                  <a:gd name="connsiteX0" fmla="*/ 0 w 457584"/>
                  <a:gd name="connsiteY0" fmla="*/ 0 h 444500"/>
                  <a:gd name="connsiteX1" fmla="*/ 454025 w 457584"/>
                  <a:gd name="connsiteY1" fmla="*/ 444500 h 444500"/>
                  <a:gd name="connsiteX2" fmla="*/ 457200 w 457584"/>
                  <a:gd name="connsiteY2" fmla="*/ 6350 h 444500"/>
                  <a:gd name="connsiteX3" fmla="*/ 0 w 457584"/>
                  <a:gd name="connsiteY3" fmla="*/ 0 h 444500"/>
                  <a:gd name="connsiteX0" fmla="*/ 0 w 466725"/>
                  <a:gd name="connsiteY0" fmla="*/ 0 h 441325"/>
                  <a:gd name="connsiteX1" fmla="*/ 466725 w 466725"/>
                  <a:gd name="connsiteY1" fmla="*/ 441325 h 441325"/>
                  <a:gd name="connsiteX2" fmla="*/ 457200 w 466725"/>
                  <a:gd name="connsiteY2" fmla="*/ 6350 h 441325"/>
                  <a:gd name="connsiteX3" fmla="*/ 0 w 466725"/>
                  <a:gd name="connsiteY3" fmla="*/ 0 h 441325"/>
                  <a:gd name="connsiteX0" fmla="*/ 0 w 457584"/>
                  <a:gd name="connsiteY0" fmla="*/ 0 h 438150"/>
                  <a:gd name="connsiteX1" fmla="*/ 454025 w 457584"/>
                  <a:gd name="connsiteY1" fmla="*/ 438150 h 438150"/>
                  <a:gd name="connsiteX2" fmla="*/ 457200 w 457584"/>
                  <a:gd name="connsiteY2" fmla="*/ 6350 h 438150"/>
                  <a:gd name="connsiteX3" fmla="*/ 0 w 457584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584" h="438150">
                    <a:moveTo>
                      <a:pt x="0" y="0"/>
                    </a:moveTo>
                    <a:lnTo>
                      <a:pt x="454025" y="438150"/>
                    </a:lnTo>
                    <a:cubicBezTo>
                      <a:pt x="451908" y="298450"/>
                      <a:pt x="459317" y="146050"/>
                      <a:pt x="457200" y="63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764946" y="2975074"/>
              <a:ext cx="370911" cy="490027"/>
            </a:xfrm>
            <a:prstGeom prst="rect">
              <a:avLst/>
            </a:prstGeom>
            <a:noFill/>
            <a:effectLst>
              <a:outerShdw blurRad="127000" algn="ctr" rotWithShape="0">
                <a:prstClr val="black">
                  <a:alpha val="60000"/>
                </a:prstClr>
              </a:outerShdw>
            </a:effectLst>
          </p:spPr>
          <p:txBody>
            <a:bodyPr wrap="none" lIns="104287" tIns="52144" rIns="104287" bIns="52144" anchor="ctr">
              <a:spAutoFit/>
            </a:bodyPr>
            <a:lstStyle/>
            <a:p>
              <a:pPr algn="ctr" defTabSz="1042872">
                <a:defRPr/>
              </a:pPr>
              <a:r>
                <a:rPr lang="en-US" altLang="ko-KR" sz="2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HY견고딕" pitchFamily="18" charset="-127"/>
                  <a:cs typeface="Times New Roman" pitchFamily="18" charset="0"/>
                </a:rPr>
                <a:t>3</a:t>
              </a:r>
              <a:endPara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endParaRPr>
            </a:p>
          </p:txBody>
        </p:sp>
        <p:grpSp>
          <p:nvGrpSpPr>
            <p:cNvPr id="35" name="그룹 54"/>
            <p:cNvGrpSpPr>
              <a:grpSpLocks/>
            </p:cNvGrpSpPr>
            <p:nvPr/>
          </p:nvGrpSpPr>
          <p:grpSpPr bwMode="auto">
            <a:xfrm>
              <a:off x="680569" y="3565468"/>
              <a:ext cx="539750" cy="479425"/>
              <a:chOff x="1328347" y="2337753"/>
              <a:chExt cx="541775" cy="535025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1328347" y="2337753"/>
                <a:ext cx="541775" cy="535025"/>
              </a:xfrm>
              <a:prstGeom prst="roundRect">
                <a:avLst>
                  <a:gd name="adj" fmla="val 3232"/>
                </a:avLst>
              </a:prstGeom>
              <a:solidFill>
                <a:schemeClr val="bg1">
                  <a:lumMod val="5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356631" y="2360655"/>
                <a:ext cx="484393" cy="484312"/>
              </a:xfrm>
              <a:prstGeom prst="roundRect">
                <a:avLst>
                  <a:gd name="adj" fmla="val 3971"/>
                </a:avLst>
              </a:prstGeom>
              <a:gradFill flip="none" rotWithShape="1">
                <a:gsLst>
                  <a:gs pos="100000">
                    <a:srgbClr val="5A95DB"/>
                  </a:gs>
                  <a:gs pos="0">
                    <a:srgbClr val="578DD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8100">
                  <a:srgbClr val="00206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/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342520" y="2371907"/>
                <a:ext cx="519928" cy="18000"/>
              </a:xfrm>
              <a:prstGeom prst="ellipse">
                <a:avLst/>
              </a:prstGeom>
              <a:gradFill>
                <a:gsLst>
                  <a:gs pos="49600">
                    <a:srgbClr val="FFFFFF"/>
                  </a:gs>
                  <a:gs pos="0">
                    <a:srgbClr val="333333">
                      <a:alpha val="0"/>
                    </a:srgbClr>
                  </a:gs>
                  <a:gs pos="100000">
                    <a:srgbClr val="5F5F5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>
                <a:off x="1371371" y="2374957"/>
                <a:ext cx="457321" cy="437586"/>
              </a:xfrm>
              <a:custGeom>
                <a:avLst/>
                <a:gdLst>
                  <a:gd name="connsiteX0" fmla="*/ 0 w 444500"/>
                  <a:gd name="connsiteY0" fmla="*/ 0 h 444500"/>
                  <a:gd name="connsiteX1" fmla="*/ 444500 w 444500"/>
                  <a:gd name="connsiteY1" fmla="*/ 444500 h 444500"/>
                  <a:gd name="connsiteX2" fmla="*/ 438150 w 444500"/>
                  <a:gd name="connsiteY2" fmla="*/ 25400 h 444500"/>
                  <a:gd name="connsiteX3" fmla="*/ 0 w 444500"/>
                  <a:gd name="connsiteY3" fmla="*/ 0 h 444500"/>
                  <a:gd name="connsiteX0" fmla="*/ 0 w 457383"/>
                  <a:gd name="connsiteY0" fmla="*/ 0 h 444500"/>
                  <a:gd name="connsiteX1" fmla="*/ 444500 w 457383"/>
                  <a:gd name="connsiteY1" fmla="*/ 444500 h 444500"/>
                  <a:gd name="connsiteX2" fmla="*/ 457200 w 457383"/>
                  <a:gd name="connsiteY2" fmla="*/ 6350 h 444500"/>
                  <a:gd name="connsiteX3" fmla="*/ 0 w 457383"/>
                  <a:gd name="connsiteY3" fmla="*/ 0 h 444500"/>
                  <a:gd name="connsiteX0" fmla="*/ 0 w 457584"/>
                  <a:gd name="connsiteY0" fmla="*/ 0 h 444500"/>
                  <a:gd name="connsiteX1" fmla="*/ 454025 w 457584"/>
                  <a:gd name="connsiteY1" fmla="*/ 444500 h 444500"/>
                  <a:gd name="connsiteX2" fmla="*/ 457200 w 457584"/>
                  <a:gd name="connsiteY2" fmla="*/ 6350 h 444500"/>
                  <a:gd name="connsiteX3" fmla="*/ 0 w 457584"/>
                  <a:gd name="connsiteY3" fmla="*/ 0 h 444500"/>
                  <a:gd name="connsiteX0" fmla="*/ 0 w 466725"/>
                  <a:gd name="connsiteY0" fmla="*/ 0 h 441325"/>
                  <a:gd name="connsiteX1" fmla="*/ 466725 w 466725"/>
                  <a:gd name="connsiteY1" fmla="*/ 441325 h 441325"/>
                  <a:gd name="connsiteX2" fmla="*/ 457200 w 466725"/>
                  <a:gd name="connsiteY2" fmla="*/ 6350 h 441325"/>
                  <a:gd name="connsiteX3" fmla="*/ 0 w 466725"/>
                  <a:gd name="connsiteY3" fmla="*/ 0 h 441325"/>
                  <a:gd name="connsiteX0" fmla="*/ 0 w 457584"/>
                  <a:gd name="connsiteY0" fmla="*/ 0 h 438150"/>
                  <a:gd name="connsiteX1" fmla="*/ 454025 w 457584"/>
                  <a:gd name="connsiteY1" fmla="*/ 438150 h 438150"/>
                  <a:gd name="connsiteX2" fmla="*/ 457200 w 457584"/>
                  <a:gd name="connsiteY2" fmla="*/ 6350 h 438150"/>
                  <a:gd name="connsiteX3" fmla="*/ 0 w 457584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584" h="438150">
                    <a:moveTo>
                      <a:pt x="0" y="0"/>
                    </a:moveTo>
                    <a:lnTo>
                      <a:pt x="454025" y="438150"/>
                    </a:lnTo>
                    <a:cubicBezTo>
                      <a:pt x="451908" y="298450"/>
                      <a:pt x="459317" y="146050"/>
                      <a:pt x="457200" y="63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64946" y="3559707"/>
              <a:ext cx="370911" cy="490027"/>
            </a:xfrm>
            <a:prstGeom prst="rect">
              <a:avLst/>
            </a:prstGeom>
            <a:noFill/>
            <a:effectLst>
              <a:outerShdw blurRad="127000" algn="ctr" rotWithShape="0">
                <a:prstClr val="black">
                  <a:alpha val="60000"/>
                </a:prstClr>
              </a:outerShdw>
            </a:effectLst>
          </p:spPr>
          <p:txBody>
            <a:bodyPr wrap="none" lIns="104287" tIns="52144" rIns="104287" bIns="52144" anchor="ctr">
              <a:spAutoFit/>
            </a:bodyPr>
            <a:lstStyle/>
            <a:p>
              <a:pPr algn="ctr" defTabSz="1042872">
                <a:defRPr/>
              </a:pPr>
              <a:r>
                <a:rPr lang="en-US" altLang="ko-KR" sz="2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HY견고딕" pitchFamily="18" charset="-127"/>
                  <a:cs typeface="Times New Roman" pitchFamily="18" charset="0"/>
                </a:rPr>
                <a:t>4</a:t>
              </a:r>
              <a:endPara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endParaRPr>
            </a:p>
          </p:txBody>
        </p:sp>
        <p:grpSp>
          <p:nvGrpSpPr>
            <p:cNvPr id="41" name="그룹 63"/>
            <p:cNvGrpSpPr>
              <a:grpSpLocks/>
            </p:cNvGrpSpPr>
            <p:nvPr/>
          </p:nvGrpSpPr>
          <p:grpSpPr bwMode="auto">
            <a:xfrm>
              <a:off x="680569" y="4149668"/>
              <a:ext cx="539750" cy="479425"/>
              <a:chOff x="1328347" y="2337753"/>
              <a:chExt cx="541775" cy="535025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1328347" y="2337753"/>
                <a:ext cx="541775" cy="535025"/>
              </a:xfrm>
              <a:prstGeom prst="roundRect">
                <a:avLst>
                  <a:gd name="adj" fmla="val 3232"/>
                </a:avLst>
              </a:prstGeom>
              <a:solidFill>
                <a:schemeClr val="bg1">
                  <a:lumMod val="5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1356631" y="2360655"/>
                <a:ext cx="484393" cy="484312"/>
              </a:xfrm>
              <a:prstGeom prst="roundRect">
                <a:avLst>
                  <a:gd name="adj" fmla="val 3971"/>
                </a:avLst>
              </a:prstGeom>
              <a:gradFill flip="none" rotWithShape="1">
                <a:gsLst>
                  <a:gs pos="100000">
                    <a:srgbClr val="5A95DB"/>
                  </a:gs>
                  <a:gs pos="0">
                    <a:srgbClr val="578DD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8100">
                  <a:srgbClr val="00206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/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342520" y="2371907"/>
                <a:ext cx="519928" cy="18000"/>
              </a:xfrm>
              <a:prstGeom prst="ellipse">
                <a:avLst/>
              </a:prstGeom>
              <a:gradFill>
                <a:gsLst>
                  <a:gs pos="49600">
                    <a:srgbClr val="FFFFFF"/>
                  </a:gs>
                  <a:gs pos="0">
                    <a:srgbClr val="333333">
                      <a:alpha val="0"/>
                    </a:srgbClr>
                  </a:gs>
                  <a:gs pos="100000">
                    <a:srgbClr val="5F5F5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자유형 44"/>
              <p:cNvSpPr/>
              <p:nvPr/>
            </p:nvSpPr>
            <p:spPr>
              <a:xfrm>
                <a:off x="1371371" y="2374957"/>
                <a:ext cx="457321" cy="437586"/>
              </a:xfrm>
              <a:custGeom>
                <a:avLst/>
                <a:gdLst>
                  <a:gd name="connsiteX0" fmla="*/ 0 w 444500"/>
                  <a:gd name="connsiteY0" fmla="*/ 0 h 444500"/>
                  <a:gd name="connsiteX1" fmla="*/ 444500 w 444500"/>
                  <a:gd name="connsiteY1" fmla="*/ 444500 h 444500"/>
                  <a:gd name="connsiteX2" fmla="*/ 438150 w 444500"/>
                  <a:gd name="connsiteY2" fmla="*/ 25400 h 444500"/>
                  <a:gd name="connsiteX3" fmla="*/ 0 w 444500"/>
                  <a:gd name="connsiteY3" fmla="*/ 0 h 444500"/>
                  <a:gd name="connsiteX0" fmla="*/ 0 w 457383"/>
                  <a:gd name="connsiteY0" fmla="*/ 0 h 444500"/>
                  <a:gd name="connsiteX1" fmla="*/ 444500 w 457383"/>
                  <a:gd name="connsiteY1" fmla="*/ 444500 h 444500"/>
                  <a:gd name="connsiteX2" fmla="*/ 457200 w 457383"/>
                  <a:gd name="connsiteY2" fmla="*/ 6350 h 444500"/>
                  <a:gd name="connsiteX3" fmla="*/ 0 w 457383"/>
                  <a:gd name="connsiteY3" fmla="*/ 0 h 444500"/>
                  <a:gd name="connsiteX0" fmla="*/ 0 w 457584"/>
                  <a:gd name="connsiteY0" fmla="*/ 0 h 444500"/>
                  <a:gd name="connsiteX1" fmla="*/ 454025 w 457584"/>
                  <a:gd name="connsiteY1" fmla="*/ 444500 h 444500"/>
                  <a:gd name="connsiteX2" fmla="*/ 457200 w 457584"/>
                  <a:gd name="connsiteY2" fmla="*/ 6350 h 444500"/>
                  <a:gd name="connsiteX3" fmla="*/ 0 w 457584"/>
                  <a:gd name="connsiteY3" fmla="*/ 0 h 444500"/>
                  <a:gd name="connsiteX0" fmla="*/ 0 w 466725"/>
                  <a:gd name="connsiteY0" fmla="*/ 0 h 441325"/>
                  <a:gd name="connsiteX1" fmla="*/ 466725 w 466725"/>
                  <a:gd name="connsiteY1" fmla="*/ 441325 h 441325"/>
                  <a:gd name="connsiteX2" fmla="*/ 457200 w 466725"/>
                  <a:gd name="connsiteY2" fmla="*/ 6350 h 441325"/>
                  <a:gd name="connsiteX3" fmla="*/ 0 w 466725"/>
                  <a:gd name="connsiteY3" fmla="*/ 0 h 441325"/>
                  <a:gd name="connsiteX0" fmla="*/ 0 w 457584"/>
                  <a:gd name="connsiteY0" fmla="*/ 0 h 438150"/>
                  <a:gd name="connsiteX1" fmla="*/ 454025 w 457584"/>
                  <a:gd name="connsiteY1" fmla="*/ 438150 h 438150"/>
                  <a:gd name="connsiteX2" fmla="*/ 457200 w 457584"/>
                  <a:gd name="connsiteY2" fmla="*/ 6350 h 438150"/>
                  <a:gd name="connsiteX3" fmla="*/ 0 w 457584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584" h="438150">
                    <a:moveTo>
                      <a:pt x="0" y="0"/>
                    </a:moveTo>
                    <a:lnTo>
                      <a:pt x="454025" y="438150"/>
                    </a:lnTo>
                    <a:cubicBezTo>
                      <a:pt x="451908" y="298450"/>
                      <a:pt x="459317" y="146050"/>
                      <a:pt x="457200" y="63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042872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764946" y="4144340"/>
              <a:ext cx="370911" cy="490027"/>
            </a:xfrm>
            <a:prstGeom prst="rect">
              <a:avLst/>
            </a:prstGeom>
            <a:noFill/>
            <a:effectLst>
              <a:outerShdw blurRad="127000" algn="ctr" rotWithShape="0">
                <a:prstClr val="black">
                  <a:alpha val="60000"/>
                </a:prstClr>
              </a:outerShdw>
            </a:effectLst>
          </p:spPr>
          <p:txBody>
            <a:bodyPr wrap="none" lIns="104287" tIns="52144" rIns="104287" bIns="52144" anchor="ctr">
              <a:spAutoFit/>
            </a:bodyPr>
            <a:lstStyle/>
            <a:p>
              <a:pPr algn="ctr" defTabSz="1042872">
                <a:defRPr/>
              </a:pPr>
              <a:r>
                <a:rPr lang="en-US" altLang="ko-KR" sz="2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HY견고딕" pitchFamily="18" charset="-127"/>
                  <a:cs typeface="Times New Roman" pitchFamily="18" charset="0"/>
                </a:rPr>
                <a:t>5</a:t>
              </a:r>
              <a:endPara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263443" y="1811801"/>
              <a:ext cx="1287532" cy="4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defRPr lang="ko-KR" altLang="en-US"/>
              </a:pPr>
              <a:r>
                <a:rPr lang="ko-KR" altLang="en-US" sz="1800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lang="ko-KR" altLang="en-US" sz="18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소개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263443" y="3565724"/>
              <a:ext cx="1672253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  <a:defRPr lang="ko-KR" altLang="en-US"/>
              </a:pPr>
              <a:r>
                <a:rPr lang="ko-KR" altLang="en-US" sz="18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소개</a:t>
              </a:r>
              <a:endPara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프로그래밍을 이해하고 왜 배워야 하는지 알아본다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2322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프로그래밍을 배워야 할까요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4029"/>
            <a:ext cx="6980962" cy="58350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학교에서 가르치치 않는 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1720" y="1636058"/>
            <a:ext cx="4828028" cy="2715766"/>
          </a:xfrm>
          <a:prstGeom prst="rect">
            <a:avLst/>
          </a:prstGeom>
        </p:spPr>
      </p:pic>
      <p:sp>
        <p:nvSpPr>
          <p:cNvPr id="2" name="TextBox 1">
            <a:hlinkClick r:id="rId7"/>
            <a:extLst>
              <a:ext uri="{FF2B5EF4-FFF2-40B4-BE49-F238E27FC236}">
                <a16:creationId xmlns:a16="http://schemas.microsoft.com/office/drawing/2014/main" id="{49C2B922-2EF2-4187-98DC-6BCCBD31E93F}"/>
              </a:ext>
            </a:extLst>
          </p:cNvPr>
          <p:cNvSpPr txBox="1"/>
          <p:nvPr/>
        </p:nvSpPr>
        <p:spPr>
          <a:xfrm>
            <a:off x="611560" y="163605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347F"/>
                </a:solidFill>
                <a:latin typeface="돋움" pitchFamily="50" charset="-127"/>
                <a:ea typeface="돋움" pitchFamily="50" charset="-127"/>
                <a:hlinkClick r:id="rId7"/>
              </a:rPr>
              <a:t>동영상 링크</a:t>
            </a:r>
            <a:endParaRPr lang="en-US" altLang="ko-KR" dirty="0">
              <a:solidFill>
                <a:srgbClr val="00347F"/>
              </a:solidFill>
              <a:latin typeface="돋움" pitchFamily="50" charset="-127"/>
              <a:ea typeface="돋움" pitchFamily="50" charset="-127"/>
              <a:hlinkClick r:id="rId7"/>
            </a:endParaRPr>
          </a:p>
          <a:p>
            <a:pPr algn="ctr"/>
            <a:r>
              <a:rPr lang="en-US" altLang="ko-KR" dirty="0">
                <a:solidFill>
                  <a:srgbClr val="00347F"/>
                </a:solidFill>
                <a:latin typeface="돋움" pitchFamily="50" charset="-127"/>
                <a:ea typeface="돋움" pitchFamily="50" charset="-127"/>
                <a:hlinkClick r:id="rId7"/>
              </a:rPr>
              <a:t>(</a:t>
            </a:r>
            <a:r>
              <a:rPr lang="ko-KR" altLang="en-US" dirty="0">
                <a:solidFill>
                  <a:srgbClr val="00347F"/>
                </a:solidFill>
                <a:latin typeface="돋움" pitchFamily="50" charset="-127"/>
                <a:ea typeface="돋움" pitchFamily="50" charset="-127"/>
                <a:hlinkClick r:id="rId7"/>
              </a:rPr>
              <a:t>클릭</a:t>
            </a:r>
            <a:r>
              <a:rPr lang="en-US" altLang="ko-KR" dirty="0">
                <a:solidFill>
                  <a:srgbClr val="00347F"/>
                </a:solidFill>
                <a:latin typeface="돋움" pitchFamily="50" charset="-127"/>
                <a:ea typeface="돋움" pitchFamily="50" charset="-127"/>
                <a:hlinkClick r:id="rId7"/>
              </a:rPr>
              <a:t>)</a:t>
            </a:r>
            <a:endParaRPr lang="ko-KR" altLang="en-US" dirty="0">
              <a:solidFill>
                <a:srgbClr val="00347F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604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파이썬을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배워야 할까요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1038548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1991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개발된 스크립트 언어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(Guido Van </a:t>
              </a:r>
              <a:r>
                <a:rPr lang="en-US" altLang="ko-KR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Rossem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6946" cy="409606"/>
            <a:chOff x="1049187" y="2349884"/>
            <a:chExt cx="11983303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1056924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배우기 쉽고 친화적 언어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(2016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가장 인기있는 언어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388807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라이브러리</a:t>
              </a: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662085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프로그래밍과 연계가 용이함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9768257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분석 애플리케이션 개발을 위한 최고의 언어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124"/>
          <p:cNvGrpSpPr/>
          <p:nvPr/>
        </p:nvGrpSpPr>
        <p:grpSpPr>
          <a:xfrm>
            <a:off x="643211" y="4250153"/>
            <a:ext cx="4072805" cy="409829"/>
            <a:chOff x="1049186" y="1449928"/>
            <a:chExt cx="11971129" cy="690655"/>
          </a:xfrm>
        </p:grpSpPr>
        <p:sp>
          <p:nvSpPr>
            <p:cNvPr id="126" name="직사각형 12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126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7" name="그룹 128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31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TextBox 129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8" name="직사각형 127"/>
            <p:cNvSpPr/>
            <p:nvPr/>
          </p:nvSpPr>
          <p:spPr>
            <a:xfrm>
              <a:off x="2463249" y="1555084"/>
              <a:ext cx="500945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기업에서 많이 활용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983" y="2174077"/>
            <a:ext cx="3349381" cy="2485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708" y="1313750"/>
            <a:ext cx="2722911" cy="1698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직사각형 63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9471" y="-481580"/>
            <a:ext cx="6305748" cy="56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7557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예측모델 적용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특성을 반영한 수요예측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적용사례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612580" y="2139702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lvl="1" fontAlgn="auto" latinLnBrk="1"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</a:pPr>
            <a:r>
              <a:rPr kumimoji="0" lang="ko-KR" altLang="en-US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612580" y="2712786"/>
          <a:ext cx="352737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895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587895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58789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587895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587895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587895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주차정보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아이템명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홀리데이여부</a:t>
                      </a:r>
                      <a:endParaRPr lang="en-US" altLang="ko-KR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프로모션여부</a:t>
                      </a:r>
                      <a:endParaRPr lang="en-US" altLang="ko-KR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판매량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38 [</a:t>
                      </a:r>
                      <a:r>
                        <a:rPr lang="ko-KR" altLang="en-US" sz="8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예측</a:t>
                      </a:r>
                      <a:r>
                        <a:rPr lang="en-US" altLang="ko-KR" sz="8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]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37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835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36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52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35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34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33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24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31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15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16</a:t>
                      </a:r>
                      <a:endParaRPr lang="ko-KR" altLang="en-US" sz="8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53" name="Text Box 34"/>
          <p:cNvSpPr txBox="1">
            <a:spLocks noChangeArrowheads="1"/>
          </p:cNvSpPr>
          <p:nvPr/>
        </p:nvSpPr>
        <p:spPr bwMode="auto">
          <a:xfrm>
            <a:off x="4729098" y="2139702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lvl="1" fontAlgn="auto" latinLnBrk="1"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</a:pPr>
            <a:r>
              <a:rPr kumimoji="0" lang="ko-KR" altLang="en-US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5508104" y="2858179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홀리데이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4729098" y="3486385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6" name="타원 55"/>
          <p:cNvSpPr/>
          <p:nvPr/>
        </p:nvSpPr>
        <p:spPr bwMode="auto">
          <a:xfrm>
            <a:off x="5940152" y="4011910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 비율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11" name="직선 연결선 10"/>
          <p:cNvCxnSpPr>
            <a:stCxn id="7" idx="4"/>
            <a:endCxn id="55" idx="0"/>
          </p:cNvCxnSpPr>
          <p:nvPr/>
        </p:nvCxnSpPr>
        <p:spPr bwMode="auto">
          <a:xfrm flipH="1">
            <a:off x="5773214" y="3147814"/>
            <a:ext cx="779006" cy="338571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직선 연결선 57"/>
          <p:cNvCxnSpPr>
            <a:stCxn id="55" idx="4"/>
            <a:endCxn id="56" idx="0"/>
          </p:cNvCxnSpPr>
          <p:nvPr/>
        </p:nvCxnSpPr>
        <p:spPr bwMode="auto">
          <a:xfrm>
            <a:off x="5773214" y="3776020"/>
            <a:ext cx="1211054" cy="235890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7128284" y="3458813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729098" y="4065523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2483768" y="1402181"/>
            <a:ext cx="720080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QTY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3942978" y="1455696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홀리데이</a:t>
            </a:r>
            <a:endParaRPr lang="en-US" altLang="ko-KR" dirty="0">
              <a:solidFill>
                <a:schemeClr val="tx1">
                  <a:lumMod val="75000"/>
                </a:schemeClr>
              </a:solidFill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여부</a:t>
            </a:r>
          </a:p>
        </p:txBody>
      </p:sp>
      <p:sp>
        <p:nvSpPr>
          <p:cNvPr id="61" name="직사각형 60"/>
          <p:cNvSpPr/>
          <p:nvPr/>
        </p:nvSpPr>
        <p:spPr bwMode="auto">
          <a:xfrm>
            <a:off x="4878572" y="1450077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프로모션</a:t>
            </a:r>
            <a:endParaRPr lang="en-US" altLang="ko-KR" dirty="0">
              <a:solidFill>
                <a:schemeClr val="tx1">
                  <a:lumMod val="75000"/>
                </a:schemeClr>
              </a:solidFill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여부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5814166" y="1437972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프로모션</a:t>
            </a:r>
            <a:endParaRPr lang="en-US" altLang="ko-KR" dirty="0">
              <a:solidFill>
                <a:schemeClr val="tx1">
                  <a:lumMod val="75000"/>
                </a:schemeClr>
              </a:solidFill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비율</a:t>
            </a:r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8AECF38A-53CD-4C00-878B-0C5F9FE89A0F}"/>
              </a:ext>
            </a:extLst>
          </p:cNvPr>
          <p:cNvSpPr/>
          <p:nvPr/>
        </p:nvSpPr>
        <p:spPr bwMode="auto">
          <a:xfrm rot="16200000">
            <a:off x="5092830" y="946040"/>
            <a:ext cx="338554" cy="2192785"/>
          </a:xfrm>
          <a:prstGeom prst="leftBrace">
            <a:avLst>
              <a:gd name="adj1" fmla="val 27676"/>
              <a:gd name="adj2" fmla="val 49015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53322" y="1522393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=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65" name="직선 연결선 64"/>
          <p:cNvCxnSpPr>
            <a:stCxn id="7" idx="4"/>
            <a:endCxn id="15" idx="0"/>
          </p:cNvCxnSpPr>
          <p:nvPr/>
        </p:nvCxnSpPr>
        <p:spPr bwMode="auto">
          <a:xfrm>
            <a:off x="6552220" y="3147814"/>
            <a:ext cx="954106" cy="310999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직선 연결선 65"/>
          <p:cNvCxnSpPr>
            <a:stCxn id="55" idx="4"/>
            <a:endCxn id="59" idx="0"/>
          </p:cNvCxnSpPr>
          <p:nvPr/>
        </p:nvCxnSpPr>
        <p:spPr bwMode="auto">
          <a:xfrm flipH="1">
            <a:off x="5107140" y="3776020"/>
            <a:ext cx="666074" cy="289503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948264" y="369368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>
                <a:latin typeface="나눔바른고딕" panose="020B0600000101010101" charset="-127"/>
                <a:ea typeface="나눔바른고딕" panose="020B0600000101010101" charset="-127"/>
              </a:rPr>
              <a:t>31,32,33,34,36</a:t>
            </a:r>
            <a:endParaRPr lang="ko-KR" altLang="en-US" sz="1000" b="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56732" y="4227934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>
                <a:latin typeface="나눔바른고딕" panose="020B0600000101010101" charset="-127"/>
                <a:ea typeface="나눔바른고딕" panose="020B0600000101010101" charset="-127"/>
              </a:rPr>
              <a:t>35</a:t>
            </a:r>
            <a:endParaRPr lang="ko-KR" altLang="en-US" sz="1000" b="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5980458" y="4460679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7330683" y="4460679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80868" y="4587974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>
                <a:latin typeface="나눔바른고딕" panose="020B0600000101010101" charset="-127"/>
                <a:ea typeface="나눔바른고딕" panose="020B0600000101010101" charset="-127"/>
              </a:rPr>
              <a:t>37</a:t>
            </a:r>
            <a:endParaRPr lang="ko-KR" altLang="en-US" sz="1000" b="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80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59557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주가 예측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감성분석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적용사례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330683" y="4949007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lang="ko-KR" altLang="en-US" sz="900" b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9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 Box 34"/>
          <p:cNvSpPr txBox="1">
            <a:spLocks noChangeArrowheads="1"/>
          </p:cNvSpPr>
          <p:nvPr/>
        </p:nvSpPr>
        <p:spPr bwMode="auto">
          <a:xfrm>
            <a:off x="755576" y="2031978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lvl="1" fontAlgn="auto" latinLnBrk="1"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</a:pPr>
            <a:r>
              <a:rPr kumimoji="0" lang="ko-KR" altLang="en-US" sz="1400" dirty="0" err="1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감성분석</a:t>
            </a:r>
            <a:r>
              <a:rPr kumimoji="0" lang="ko-KR" altLang="en-US" sz="14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단계</a:t>
            </a:r>
            <a:endParaRPr kumimoji="0" lang="en-US" altLang="ko-KR" sz="1400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7" y="1398328"/>
            <a:ext cx="7848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감성분석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수집된 데이터를 자연어 처리와 텍스트 분석을 이용해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내에서 주관적인 정보를 확인하고 추출하는 기법</a:t>
            </a:r>
          </a:p>
        </p:txBody>
      </p:sp>
      <p:sp>
        <p:nvSpPr>
          <p:cNvPr id="3" name="직사각형 2"/>
          <p:cNvSpPr/>
          <p:nvPr/>
        </p:nvSpPr>
        <p:spPr bwMode="auto">
          <a:xfrm>
            <a:off x="755576" y="2521028"/>
            <a:ext cx="3527370" cy="4456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755576" y="3236667"/>
            <a:ext cx="3527370" cy="4456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형태소 분석</a:t>
            </a:r>
          </a:p>
        </p:txBody>
      </p:sp>
      <p:sp>
        <p:nvSpPr>
          <p:cNvPr id="34" name="직사각형 33"/>
          <p:cNvSpPr/>
          <p:nvPr/>
        </p:nvSpPr>
        <p:spPr bwMode="auto">
          <a:xfrm>
            <a:off x="755576" y="3980106"/>
            <a:ext cx="3527370" cy="4456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감성사전 구축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감성분석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4593351" y="2521028"/>
            <a:ext cx="3939088" cy="4456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 </a:t>
            </a:r>
            <a:r>
              <a:rPr lang="ko-KR" altLang="en-US" sz="10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스크랩핑</a:t>
            </a:r>
            <a:r>
              <a:rPr lang="ko-KR" altLang="en-US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증권 뉴스</a:t>
            </a:r>
            <a:r>
              <a:rPr lang="en-US" altLang="ko-KR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4593350" y="3236666"/>
            <a:ext cx="3939089" cy="4456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수집된 온라인 뉴스에서</a:t>
            </a:r>
            <a:r>
              <a:rPr lang="en-US" altLang="ko-KR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명사</a:t>
            </a:r>
            <a:r>
              <a:rPr lang="en-US" altLang="ko-KR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활용</a:t>
            </a:r>
            <a:endParaRPr lang="en-US" altLang="ko-KR" sz="1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빈번하게 발생하는 불필요한 어휘와 불필요단어 제거</a:t>
            </a:r>
            <a:endParaRPr lang="en-US" altLang="ko-KR" sz="10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추출된 명사의 감성 점수화를 통해 기업별 감성사전 구축</a:t>
            </a:r>
          </a:p>
        </p:txBody>
      </p:sp>
      <p:sp>
        <p:nvSpPr>
          <p:cNvPr id="37" name="직사각형 36"/>
          <p:cNvSpPr/>
          <p:nvPr/>
        </p:nvSpPr>
        <p:spPr bwMode="auto">
          <a:xfrm>
            <a:off x="4593350" y="3998299"/>
            <a:ext cx="3939089" cy="4456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추출된 명사의 감성 점수화를 통해 기업별 </a:t>
            </a:r>
            <a:r>
              <a:rPr lang="ko-KR" altLang="en-US" sz="10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감성사전</a:t>
            </a:r>
            <a:r>
              <a:rPr lang="ko-KR" altLang="en-US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</a:t>
            </a:r>
          </a:p>
        </p:txBody>
      </p:sp>
    </p:spTree>
    <p:extLst>
      <p:ext uri="{BB962C8B-B14F-4D97-AF65-F5344CB8AC3E}">
        <p14:creationId xmlns:p14="http://schemas.microsoft.com/office/powerpoint/2010/main" val="75524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72725</TotalTime>
  <Words>1349</Words>
  <Application>Microsoft Office PowerPoint</Application>
  <PresentationFormat>화면 슬라이드 쇼(16:9)</PresentationFormat>
  <Paragraphs>321</Paragraphs>
  <Slides>25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맑은 고딕</vt:lpstr>
      <vt:lpstr>HY헤드라인M</vt:lpstr>
      <vt:lpstr>나눔바른고딕</vt:lpstr>
      <vt:lpstr>Times New Roman</vt:lpstr>
      <vt:lpstr>돋움</vt:lpstr>
      <vt:lpstr>Arial</vt:lpstr>
      <vt:lpstr>굴림</vt:lpstr>
      <vt:lpstr>HY견고딕</vt:lpstr>
      <vt:lpstr>Wingdings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9726</cp:revision>
  <cp:lastPrinted>2018-10-19T11:32:34Z</cp:lastPrinted>
  <dcterms:created xsi:type="dcterms:W3CDTF">2008-04-23T04:36:31Z</dcterms:created>
  <dcterms:modified xsi:type="dcterms:W3CDTF">2019-02-19T05:55:24Z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